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6" r:id="rId2"/>
    <p:sldId id="291" r:id="rId3"/>
    <p:sldId id="297" r:id="rId4"/>
    <p:sldId id="298" r:id="rId5"/>
    <p:sldId id="299" r:id="rId6"/>
    <p:sldId id="300" r:id="rId7"/>
    <p:sldId id="301" r:id="rId8"/>
    <p:sldId id="302" r:id="rId9"/>
    <p:sldId id="304" r:id="rId10"/>
    <p:sldId id="267" r:id="rId11"/>
    <p:sldId id="305"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D0F5"/>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38631" autoAdjust="0"/>
  </p:normalViewPr>
  <p:slideViewPr>
    <p:cSldViewPr snapToGrid="0" showGuides="1">
      <p:cViewPr varScale="1">
        <p:scale>
          <a:sx n="33" d="100"/>
          <a:sy n="33" d="100"/>
        </p:scale>
        <p:origin x="518" y="2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FAA9E-BC62-4BED-96AE-F505CDD6016D}" type="datetimeFigureOut">
              <a:rPr lang="fr-CH" smtClean="0"/>
              <a:t>21.12.2021</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FEEFF-9BAD-4AAF-94B3-C9821CBA29F6}" type="slidenum">
              <a:rPr lang="fr-CH" smtClean="0"/>
              <a:t>‹N°›</a:t>
            </a:fld>
            <a:endParaRPr lang="fr-CH"/>
          </a:p>
        </p:txBody>
      </p:sp>
    </p:spTree>
    <p:extLst>
      <p:ext uri="{BB962C8B-B14F-4D97-AF65-F5344CB8AC3E}">
        <p14:creationId xmlns:p14="http://schemas.microsoft.com/office/powerpoint/2010/main" val="354829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xweb.bfs.admin.ch/pxweb/de/px-x-0602000000_101/px-x-0602000000_101/px-x-0602000000_101.px/table/tableViewLayout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3C6FEEFF-9BAD-4AAF-94B3-C9821CBA29F6}" type="slidenum">
              <a:rPr lang="fr-CH" smtClean="0"/>
              <a:t>1</a:t>
            </a:fld>
            <a:endParaRPr lang="fr-CH"/>
          </a:p>
        </p:txBody>
      </p:sp>
    </p:spTree>
    <p:extLst>
      <p:ext uri="{BB962C8B-B14F-4D97-AF65-F5344CB8AC3E}">
        <p14:creationId xmlns:p14="http://schemas.microsoft.com/office/powerpoint/2010/main" val="317478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C6FEEFF-9BAD-4AAF-94B3-C9821CBA29F6}" type="slidenum">
              <a:rPr lang="fr-CH" smtClean="0"/>
              <a:t>10</a:t>
            </a:fld>
            <a:endParaRPr lang="fr-CH"/>
          </a:p>
        </p:txBody>
      </p:sp>
    </p:spTree>
    <p:extLst>
      <p:ext uri="{BB962C8B-B14F-4D97-AF65-F5344CB8AC3E}">
        <p14:creationId xmlns:p14="http://schemas.microsoft.com/office/powerpoint/2010/main" val="121127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6FEEFF-9BAD-4AAF-94B3-C9821CBA29F6}" type="slidenum">
              <a:rPr lang="fr-CH" smtClean="0"/>
              <a:t>11</a:t>
            </a:fld>
            <a:endParaRPr lang="fr-CH"/>
          </a:p>
        </p:txBody>
      </p:sp>
    </p:spTree>
    <p:extLst>
      <p:ext uri="{BB962C8B-B14F-4D97-AF65-F5344CB8AC3E}">
        <p14:creationId xmlns:p14="http://schemas.microsoft.com/office/powerpoint/2010/main" val="317184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Experimente an Tieren und Menschen sind verboten. In Zukunft werden Tierversuche als Tierquälerei oder sogar als Verbrechen angesehen.</a:t>
            </a:r>
          </a:p>
          <a:p>
            <a:pPr marL="171450" indent="-171450">
              <a:buFontTx/>
              <a:buChar char="-"/>
            </a:pPr>
            <a:r>
              <a:rPr lang="de-DE" dirty="0"/>
              <a:t>Der Handel, die Einfuhr und die Ausfuhr von Produkten, für die solche Versuche im In- oder Ausland durchgeführt wurden, sind verboten.</a:t>
            </a:r>
          </a:p>
          <a:p>
            <a:pPr marL="171450" indent="-171450">
              <a:buFontTx/>
              <a:buChar char="-"/>
            </a:pPr>
            <a:r>
              <a:rPr lang="de-DE" dirty="0"/>
              <a:t>Das Zulassungsverbot gilt ausdrücklich auch für Produkte, für die es für die Zulassung keine Alternative zu Tier- oder Menschenversuche gibt.</a:t>
            </a:r>
          </a:p>
          <a:p>
            <a:pPr marL="171450" indent="-171450">
              <a:buFontTx/>
              <a:buChar char="-"/>
            </a:pPr>
            <a:r>
              <a:rPr lang="de-DE" dirty="0"/>
              <a:t>Forschung, die keine Tier- oder Menschenversuche beinhaltet, soll mit der Initiative mindestens die gleiche staatliche Unterstützung erhalten wie bisherige Forschung.</a:t>
            </a:r>
          </a:p>
          <a:p>
            <a:pPr marL="171450" indent="-171450">
              <a:buFontTx/>
              <a:buChar char="-"/>
            </a:pPr>
            <a:r>
              <a:rPr lang="de-DE" dirty="0"/>
              <a:t>Das Verbot muss spätestens zwei Jahre nach der Abstimmung in Kraft treten.</a:t>
            </a:r>
          </a:p>
          <a:p>
            <a:pPr marL="0" indent="0">
              <a:buFontTx/>
              <a:buNone/>
            </a:pPr>
            <a:endParaRPr lang="de-DE" dirty="0"/>
          </a:p>
          <a:p>
            <a:pPr marL="0" indent="0">
              <a:buFontTx/>
              <a:buNone/>
            </a:pPr>
            <a:r>
              <a:rPr lang="de-DE" dirty="0"/>
              <a:t>Auf der Seite der Initianten:</a:t>
            </a:r>
          </a:p>
          <a:p>
            <a:pPr marL="171450" indent="-171450">
              <a:buFontTx/>
              <a:buChar char="-"/>
            </a:pPr>
            <a:r>
              <a:rPr lang="de-DE" dirty="0"/>
              <a:t>Tierschutz ist ein emotionales Argument, das in der Bevölkerung generell auf Zustimmung </a:t>
            </a:r>
            <a:r>
              <a:rPr lang="de-DE" dirty="0" err="1"/>
              <a:t>stösst</a:t>
            </a:r>
            <a:r>
              <a:rPr lang="de-DE" dirty="0"/>
              <a:t> und das Initiativ-Komitee setzt voll darauf.</a:t>
            </a:r>
          </a:p>
          <a:p>
            <a:pPr marL="171450" indent="-171450">
              <a:buFontTx/>
              <a:buChar char="-"/>
            </a:pPr>
            <a:r>
              <a:rPr lang="de-DE" dirty="0"/>
              <a:t>Sie berufen sich auf die (nicht verifizierte) Statistik, dass 90 % der an Tieren getesteten Produkte nicht auf den Markt kommen.</a:t>
            </a:r>
          </a:p>
          <a:p>
            <a:pPr marL="171450" indent="-171450">
              <a:buFontTx/>
              <a:buChar char="-"/>
            </a:pPr>
            <a:r>
              <a:rPr lang="de-DE" dirty="0"/>
              <a:t>Die Initiative ist auf den ersten Blick einfach und spielt mit den Gefühlen der Wähler. Die Debatte, die provoziert werden soll, ist der Gegensatz zwischen der "bösen </a:t>
            </a:r>
            <a:r>
              <a:rPr lang="de-DE" dirty="0" err="1"/>
              <a:t>Pharma</a:t>
            </a:r>
            <a:r>
              <a:rPr lang="de-DE" dirty="0"/>
              <a:t>" und den "Tierfreunden". Diese Art des Diskurses wurde bereits in anderen Kampagnen verwendet, um einen radikalen Systemwechsel zu rechtfertigen. </a:t>
            </a:r>
          </a:p>
          <a:p>
            <a:pPr marL="171450" indent="-171450">
              <a:buFontTx/>
              <a:buChar char="-"/>
            </a:pPr>
            <a:r>
              <a:rPr lang="de-DE" dirty="0"/>
              <a:t>Die Redewendung "Bauch sagt Ja, Kopf sagt Nein" beschreibt die Situation sehr gut, denn Bilder können die Öffentlichkeit sensibilisieren, aber objektiv gesehen ist die Initiative wirklich extrem.</a:t>
            </a:r>
          </a:p>
        </p:txBody>
      </p:sp>
      <p:sp>
        <p:nvSpPr>
          <p:cNvPr id="4" name="Foliennummernplatzhalter 3"/>
          <p:cNvSpPr>
            <a:spLocks noGrp="1"/>
          </p:cNvSpPr>
          <p:nvPr>
            <p:ph type="sldNum" sz="quarter" idx="5"/>
          </p:nvPr>
        </p:nvSpPr>
        <p:spPr/>
        <p:txBody>
          <a:bodyPr/>
          <a:lstStyle/>
          <a:p>
            <a:fld id="{3C6FEEFF-9BAD-4AAF-94B3-C9821CBA29F6}" type="slidenum">
              <a:rPr lang="fr-CH" smtClean="0"/>
              <a:t>2</a:t>
            </a:fld>
            <a:endParaRPr lang="fr-CH"/>
          </a:p>
        </p:txBody>
      </p:sp>
    </p:spTree>
    <p:extLst>
      <p:ext uri="{BB962C8B-B14F-4D97-AF65-F5344CB8AC3E}">
        <p14:creationId xmlns:p14="http://schemas.microsoft.com/office/powerpoint/2010/main" val="326090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einem totalen Verbot aller Tier- und Menschenversuche sowie der Importe gefährdet die Initiative die Zukunft der Humanmedizin.</a:t>
            </a:r>
          </a:p>
          <a:p>
            <a:endParaRPr lang="de-DE" dirty="0"/>
          </a:p>
          <a:p>
            <a:r>
              <a:rPr lang="de-DE" dirty="0"/>
              <a:t>Das Problem ist, dass neue Medikamente in der Schweiz nicht entwickelt werden können und die im Ausland entwickelten nicht auf den Schweizer Markt gelangen, weil sie an Tieren und Menschen getestet wurden. Denn die Initiative verbietet auch die Importe dieser Medikamente.</a:t>
            </a:r>
          </a:p>
          <a:p>
            <a:endParaRPr lang="de-CH" dirty="0"/>
          </a:p>
        </p:txBody>
      </p:sp>
      <p:sp>
        <p:nvSpPr>
          <p:cNvPr id="4" name="Foliennummernplatzhalter 3"/>
          <p:cNvSpPr>
            <a:spLocks noGrp="1"/>
          </p:cNvSpPr>
          <p:nvPr>
            <p:ph type="sldNum" sz="quarter" idx="5"/>
          </p:nvPr>
        </p:nvSpPr>
        <p:spPr/>
        <p:txBody>
          <a:bodyPr/>
          <a:lstStyle/>
          <a:p>
            <a:fld id="{3C6FEEFF-9BAD-4AAF-94B3-C9821CBA29F6}" type="slidenum">
              <a:rPr lang="fr-CH" smtClean="0"/>
              <a:t>3</a:t>
            </a:fld>
            <a:endParaRPr lang="fr-CH"/>
          </a:p>
        </p:txBody>
      </p:sp>
    </p:spTree>
    <p:extLst>
      <p:ext uri="{BB962C8B-B14F-4D97-AF65-F5344CB8AC3E}">
        <p14:creationId xmlns:p14="http://schemas.microsoft.com/office/powerpoint/2010/main" val="218632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Behandlung von Krankheiten, insbesondere von neuen Krankheiten und solchen, für die es noch keine wirksamen Behandlungen gibt, wird sehr schwierig sein. </a:t>
            </a:r>
          </a:p>
          <a:p>
            <a:endParaRPr lang="de-DE" dirty="0"/>
          </a:p>
          <a:p>
            <a:r>
              <a:rPr lang="de-DE" dirty="0"/>
              <a:t>Die Initianten sprechen viel von angeblichen "Alternativen" zu Versuchen, um ihr Verbot zu rechtfertigen, aber Alternativen wie In-vitro- oder In-</a:t>
            </a:r>
            <a:r>
              <a:rPr lang="de-DE" dirty="0" err="1"/>
              <a:t>silico</a:t>
            </a:r>
            <a:r>
              <a:rPr lang="de-DE" dirty="0"/>
              <a:t>-Versuche sind teilweise vorhanden, werden aber von der Mehrheit der Behörden nicht zugelassen.</a:t>
            </a:r>
          </a:p>
          <a:p>
            <a:endParaRPr lang="de-DE" dirty="0"/>
          </a:p>
          <a:p>
            <a:r>
              <a:rPr lang="de-DE" dirty="0"/>
              <a:t>Und die Initiative sieht auch ein Verbot der Zulassung von Produkten ohne Tierversuche vor, die nicht offiziell zugelassen sind!</a:t>
            </a:r>
            <a:endParaRPr lang="de-CH" dirty="0"/>
          </a:p>
        </p:txBody>
      </p:sp>
      <p:sp>
        <p:nvSpPr>
          <p:cNvPr id="4" name="Foliennummernplatzhalter 3"/>
          <p:cNvSpPr>
            <a:spLocks noGrp="1"/>
          </p:cNvSpPr>
          <p:nvPr>
            <p:ph type="sldNum" sz="quarter" idx="5"/>
          </p:nvPr>
        </p:nvSpPr>
        <p:spPr/>
        <p:txBody>
          <a:bodyPr/>
          <a:lstStyle/>
          <a:p>
            <a:fld id="{3C6FEEFF-9BAD-4AAF-94B3-C9821CBA29F6}" type="slidenum">
              <a:rPr lang="fr-CH" smtClean="0"/>
              <a:t>4</a:t>
            </a:fld>
            <a:endParaRPr lang="fr-CH"/>
          </a:p>
        </p:txBody>
      </p:sp>
    </p:spTree>
    <p:extLst>
      <p:ext uri="{BB962C8B-B14F-4D97-AF65-F5344CB8AC3E}">
        <p14:creationId xmlns:p14="http://schemas.microsoft.com/office/powerpoint/2010/main" val="171930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Initiative verbietet auch die Einfuhr von Medikamenten oder Produkten, die im Ausland getestet wurden. Die Umsetzung des Verbots ist extrem und in der Realität sehr schwierig.</a:t>
            </a:r>
          </a:p>
          <a:p>
            <a:endParaRPr lang="de-DE" dirty="0"/>
          </a:p>
          <a:p>
            <a:r>
              <a:rPr lang="de-DE" dirty="0"/>
              <a:t>Menschen, die mit Tieren arbeiten, oder deren Besitzer sind betroffen, weil sie keine getesteten Medikamente mehr kaufen können: Die Initiative ist nicht gut durchdacht. Die Tierversuche werden in Ländern mit lockeren Vorschriften fortgesetzt, und die Haustiere in der Schweiz könnten keine neu entwickelte Medikamente erhalten.</a:t>
            </a:r>
            <a:endParaRPr lang="de-CH" dirty="0"/>
          </a:p>
        </p:txBody>
      </p:sp>
      <p:sp>
        <p:nvSpPr>
          <p:cNvPr id="4" name="Foliennummernplatzhalter 3"/>
          <p:cNvSpPr>
            <a:spLocks noGrp="1"/>
          </p:cNvSpPr>
          <p:nvPr>
            <p:ph type="sldNum" sz="quarter" idx="5"/>
          </p:nvPr>
        </p:nvSpPr>
        <p:spPr/>
        <p:txBody>
          <a:bodyPr/>
          <a:lstStyle/>
          <a:p>
            <a:fld id="{3C6FEEFF-9BAD-4AAF-94B3-C9821CBA29F6}" type="slidenum">
              <a:rPr lang="fr-CH" smtClean="0"/>
              <a:t>5</a:t>
            </a:fld>
            <a:endParaRPr lang="fr-CH"/>
          </a:p>
        </p:txBody>
      </p:sp>
    </p:spTree>
    <p:extLst>
      <p:ext uri="{BB962C8B-B14F-4D97-AF65-F5344CB8AC3E}">
        <p14:creationId xmlns:p14="http://schemas.microsoft.com/office/powerpoint/2010/main" val="243290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Zahlen des BFS: </a:t>
            </a:r>
            <a:r>
              <a:rPr lang="fr-CH" dirty="0">
                <a:hlinkClick r:id="rId3"/>
              </a:rPr>
              <a:t>https://www.pxweb.bfs.admin.ch/pxweb/de/px-x-0602000000_101/px-x-0602000000_101/px-x-0602000000_101.px/table/tableViewLayout2/</a:t>
            </a:r>
            <a:r>
              <a:rPr lang="fr-CH" dirty="0"/>
              <a:t> </a:t>
            </a:r>
            <a:endParaRPr lang="de-CH" dirty="0"/>
          </a:p>
        </p:txBody>
      </p:sp>
      <p:sp>
        <p:nvSpPr>
          <p:cNvPr id="4" name="Foliennummernplatzhalter 3"/>
          <p:cNvSpPr>
            <a:spLocks noGrp="1"/>
          </p:cNvSpPr>
          <p:nvPr>
            <p:ph type="sldNum" sz="quarter" idx="5"/>
          </p:nvPr>
        </p:nvSpPr>
        <p:spPr/>
        <p:txBody>
          <a:bodyPr/>
          <a:lstStyle/>
          <a:p>
            <a:fld id="{3C6FEEFF-9BAD-4AAF-94B3-C9821CBA29F6}" type="slidenum">
              <a:rPr lang="fr-CH" smtClean="0"/>
              <a:t>6</a:t>
            </a:fld>
            <a:endParaRPr lang="fr-CH"/>
          </a:p>
        </p:txBody>
      </p:sp>
    </p:spTree>
    <p:extLst>
      <p:ext uri="{BB962C8B-B14F-4D97-AF65-F5344CB8AC3E}">
        <p14:creationId xmlns:p14="http://schemas.microsoft.com/office/powerpoint/2010/main" val="289560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Zusammenfassend lässt sich sagen, dass die Initiative zu einer breiten Betroffenheit führt.</a:t>
            </a:r>
          </a:p>
          <a:p>
            <a:endParaRPr lang="de-DE" dirty="0"/>
          </a:p>
          <a:p>
            <a:r>
              <a:rPr lang="de-DE" dirty="0"/>
              <a:t>Die Schweiz ist stolz auf ihre Rolle in der Forschung und bei der Entwicklung von Arzneimitteln, und es wäre sehr nachteilig, sich zu isolieren. Eine Isolation schadet Privatpersonen und der gesamten Schweizer Wirtschaft. Schweizer Pharmastandorte, wie Basel, verlieren an Attraktivität und die Initiative führt zu vielen Problem im Export.</a:t>
            </a:r>
          </a:p>
          <a:p>
            <a:endParaRPr lang="de-CH" dirty="0"/>
          </a:p>
        </p:txBody>
      </p:sp>
      <p:sp>
        <p:nvSpPr>
          <p:cNvPr id="4" name="Foliennummernplatzhalter 3"/>
          <p:cNvSpPr>
            <a:spLocks noGrp="1"/>
          </p:cNvSpPr>
          <p:nvPr>
            <p:ph type="sldNum" sz="quarter" idx="5"/>
          </p:nvPr>
        </p:nvSpPr>
        <p:spPr/>
        <p:txBody>
          <a:bodyPr/>
          <a:lstStyle/>
          <a:p>
            <a:fld id="{3C6FEEFF-9BAD-4AAF-94B3-C9821CBA29F6}" type="slidenum">
              <a:rPr lang="fr-CH" smtClean="0"/>
              <a:t>7</a:t>
            </a:fld>
            <a:endParaRPr lang="fr-CH"/>
          </a:p>
        </p:txBody>
      </p:sp>
    </p:spTree>
    <p:extLst>
      <p:ext uri="{BB962C8B-B14F-4D97-AF65-F5344CB8AC3E}">
        <p14:creationId xmlns:p14="http://schemas.microsoft.com/office/powerpoint/2010/main" val="227922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Versuche an Menschen (für wirtschaftliche Studien) sind sehr wichtig für die Entwicklung der Gesellschaft</a:t>
            </a:r>
          </a:p>
          <a:p>
            <a:endParaRPr lang="de-DE" dirty="0"/>
          </a:p>
          <a:p>
            <a:r>
              <a:rPr lang="de-DE" dirty="0"/>
              <a:t>Durch das Importverbot müssten Patienten, die ein Medikament benötigen, zur Behandlung ins Ausland gehen, was sehr teuer ist und sich nicht jeder leisten kann.</a:t>
            </a:r>
          </a:p>
          <a:p>
            <a:endParaRPr lang="de-CH" dirty="0"/>
          </a:p>
        </p:txBody>
      </p:sp>
      <p:sp>
        <p:nvSpPr>
          <p:cNvPr id="4" name="Foliennummernplatzhalter 3"/>
          <p:cNvSpPr>
            <a:spLocks noGrp="1"/>
          </p:cNvSpPr>
          <p:nvPr>
            <p:ph type="sldNum" sz="quarter" idx="5"/>
          </p:nvPr>
        </p:nvSpPr>
        <p:spPr/>
        <p:txBody>
          <a:bodyPr/>
          <a:lstStyle/>
          <a:p>
            <a:fld id="{3C6FEEFF-9BAD-4AAF-94B3-C9821CBA29F6}" type="slidenum">
              <a:rPr lang="fr-CH" smtClean="0"/>
              <a:t>8</a:t>
            </a:fld>
            <a:endParaRPr lang="fr-CH"/>
          </a:p>
        </p:txBody>
      </p:sp>
    </p:spTree>
    <p:extLst>
      <p:ext uri="{BB962C8B-B14F-4D97-AF65-F5344CB8AC3E}">
        <p14:creationId xmlns:p14="http://schemas.microsoft.com/office/powerpoint/2010/main" val="231902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Tierschutz ist in der Schweiz bereits ein wichtiges Anliegen und wir haben eine sehr strenge Gesetzgebung in diesem Bereich. Es ist auch nicht im Interesse der Tiere, das die Versuche im Ausland unter weniger strengen Tierschutzgesetzen durchgeführt werden.</a:t>
            </a:r>
          </a:p>
          <a:p>
            <a:endParaRPr lang="de-DE" dirty="0"/>
          </a:p>
          <a:p>
            <a:r>
              <a:rPr lang="de-DE" dirty="0"/>
              <a:t>Es sind stets Projekte im Gange, um Tierversuche weiter zu reduzieren, zu verfeinern und schrittweise zu ersetzen (das Schweizer 3R-Kompetenzzentrum besteht seit 2018). </a:t>
            </a:r>
          </a:p>
          <a:p>
            <a:endParaRPr lang="de-DE" dirty="0"/>
          </a:p>
          <a:p>
            <a:r>
              <a:rPr lang="de-DE" dirty="0"/>
              <a:t>Beteiligt sind Universitäten, die pharmazeutische Industrie, das Bundesamt für Lebensmittelsicherheit und Veterinärwesen und der Schweizer Tierschutz.</a:t>
            </a:r>
          </a:p>
          <a:p>
            <a:endParaRPr lang="de-DE" dirty="0"/>
          </a:p>
          <a:p>
            <a:r>
              <a:rPr lang="de-DE" dirty="0"/>
              <a:t>Mit der Initiative und ihren extremen Forderungen würden diese Projekte nicht zum Erfolg kommen..</a:t>
            </a:r>
          </a:p>
          <a:p>
            <a:endParaRPr lang="de-CH" dirty="0"/>
          </a:p>
        </p:txBody>
      </p:sp>
      <p:sp>
        <p:nvSpPr>
          <p:cNvPr id="4" name="Foliennummernplatzhalter 3"/>
          <p:cNvSpPr>
            <a:spLocks noGrp="1"/>
          </p:cNvSpPr>
          <p:nvPr>
            <p:ph type="sldNum" sz="quarter" idx="5"/>
          </p:nvPr>
        </p:nvSpPr>
        <p:spPr/>
        <p:txBody>
          <a:bodyPr/>
          <a:lstStyle/>
          <a:p>
            <a:fld id="{3C6FEEFF-9BAD-4AAF-94B3-C9821CBA29F6}" type="slidenum">
              <a:rPr lang="fr-CH" smtClean="0"/>
              <a:t>9</a:t>
            </a:fld>
            <a:endParaRPr lang="fr-CH"/>
          </a:p>
        </p:txBody>
      </p:sp>
    </p:spTree>
    <p:extLst>
      <p:ext uri="{BB962C8B-B14F-4D97-AF65-F5344CB8AC3E}">
        <p14:creationId xmlns:p14="http://schemas.microsoft.com/office/powerpoint/2010/main" val="1942827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3C3F3-0A2B-4197-BDEC-F7933E6ACD4B}"/>
              </a:ext>
            </a:extLst>
          </p:cNvPr>
          <p:cNvSpPr>
            <a:spLocks noGrp="1"/>
          </p:cNvSpPr>
          <p:nvPr>
            <p:ph type="ctrTitle" hasCustomPrompt="1"/>
          </p:nvPr>
        </p:nvSpPr>
        <p:spPr>
          <a:xfrm rot="-180000">
            <a:off x="-96711" y="2340291"/>
            <a:ext cx="2316195" cy="923330"/>
          </a:xfrm>
          <a:prstGeom prst="rect">
            <a:avLst/>
          </a:prstGeom>
          <a:solidFill>
            <a:srgbClr val="83D0F5"/>
          </a:solidFill>
        </p:spPr>
        <p:txBody>
          <a:bodyPr wrap="square" lIns="720000" rIns="180000" anchor="ctr">
            <a:noAutofit/>
          </a:bodyPr>
          <a:lstStyle>
            <a:lvl1pPr marL="0" algn="l">
              <a:defRPr sz="6000" b="0">
                <a:latin typeface="Arial" panose="020B0604020202020204" pitchFamily="34" charset="0"/>
                <a:cs typeface="Arial" panose="020B0604020202020204" pitchFamily="34" charset="0"/>
              </a:defRPr>
            </a:lvl1pPr>
          </a:lstStyle>
          <a:p>
            <a:r>
              <a:rPr lang="de-DE" dirty="0"/>
              <a:t>Titel </a:t>
            </a:r>
            <a:endParaRPr lang="de-CH" dirty="0"/>
          </a:p>
        </p:txBody>
      </p:sp>
      <p:sp>
        <p:nvSpPr>
          <p:cNvPr id="3" name="Untertitel 2">
            <a:extLst>
              <a:ext uri="{FF2B5EF4-FFF2-40B4-BE49-F238E27FC236}">
                <a16:creationId xmlns:a16="http://schemas.microsoft.com/office/drawing/2014/main" id="{E4B89BC6-2A3F-4137-96DF-549E9DE4C5D5}"/>
              </a:ext>
            </a:extLst>
          </p:cNvPr>
          <p:cNvSpPr>
            <a:spLocks noGrp="1"/>
          </p:cNvSpPr>
          <p:nvPr>
            <p:ph type="subTitle" idx="1" hasCustomPrompt="1"/>
          </p:nvPr>
        </p:nvSpPr>
        <p:spPr>
          <a:xfrm rot="-180000">
            <a:off x="-107064" y="3257921"/>
            <a:ext cx="2613525" cy="535531"/>
          </a:xfrm>
          <a:prstGeom prst="rect">
            <a:avLst/>
          </a:prstGeom>
          <a:solidFill>
            <a:srgbClr val="009FE3"/>
          </a:solidFill>
        </p:spPr>
        <p:txBody>
          <a:bodyPr wrap="square" lIns="792000" rIns="180000" anchor="ctr">
            <a:noAutofit/>
          </a:bodyPr>
          <a:lstStyle>
            <a:lvl1pPr marL="0" indent="0" algn="l">
              <a:spcBef>
                <a:spcPts val="0"/>
              </a:spcBef>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endParaRPr lang="de-CH" dirty="0"/>
          </a:p>
        </p:txBody>
      </p:sp>
      <p:sp>
        <p:nvSpPr>
          <p:cNvPr id="4" name="Datumsplatzhalter 3">
            <a:extLst>
              <a:ext uri="{FF2B5EF4-FFF2-40B4-BE49-F238E27FC236}">
                <a16:creationId xmlns:a16="http://schemas.microsoft.com/office/drawing/2014/main" id="{581DA72D-99DC-4545-8B5F-864B5F53501D}"/>
              </a:ext>
            </a:extLst>
          </p:cNvPr>
          <p:cNvSpPr>
            <a:spLocks noGrp="1"/>
          </p:cNvSpPr>
          <p:nvPr>
            <p:ph type="dt" sz="half" idx="10"/>
          </p:nvPr>
        </p:nvSpPr>
        <p:spPr/>
        <p:txBody>
          <a:bodyPr/>
          <a:lstStyle/>
          <a:p>
            <a:fld id="{55B69A6B-556E-44DD-BD1E-8F09F6CA3CBA}" type="datetimeFigureOut">
              <a:rPr lang="de-CH" smtClean="0"/>
              <a:t>21.12.2021</a:t>
            </a:fld>
            <a:endParaRPr lang="de-CH" dirty="0"/>
          </a:p>
        </p:txBody>
      </p:sp>
      <p:sp>
        <p:nvSpPr>
          <p:cNvPr id="5" name="Fußzeilenplatzhalter 4">
            <a:extLst>
              <a:ext uri="{FF2B5EF4-FFF2-40B4-BE49-F238E27FC236}">
                <a16:creationId xmlns:a16="http://schemas.microsoft.com/office/drawing/2014/main" id="{A5B9D385-FE7D-47EB-97AC-3F1774B86C3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E774A9D-4800-48DE-BA09-19467F6CB3F4}"/>
              </a:ext>
            </a:extLst>
          </p:cNvPr>
          <p:cNvSpPr>
            <a:spLocks noGrp="1"/>
          </p:cNvSpPr>
          <p:nvPr>
            <p:ph type="sldNum" sz="quarter" idx="12"/>
          </p:nvPr>
        </p:nvSpPr>
        <p:spPr/>
        <p:txBody>
          <a:bodyPr/>
          <a:lstStyle/>
          <a:p>
            <a:fld id="{99EF64EB-B540-4796-AADA-3B00FD8F9FDD}" type="slidenum">
              <a:rPr lang="de-CH" smtClean="0"/>
              <a:t>‹N°›</a:t>
            </a:fld>
            <a:endParaRPr lang="de-CH" dirty="0"/>
          </a:p>
        </p:txBody>
      </p:sp>
      <p:pic>
        <p:nvPicPr>
          <p:cNvPr id="7" name="Image 16">
            <a:extLst>
              <a:ext uri="{FF2B5EF4-FFF2-40B4-BE49-F238E27FC236}">
                <a16:creationId xmlns:a16="http://schemas.microsoft.com/office/drawing/2014/main" id="{669639FE-38B4-4EBA-9AB6-4460FD0B6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814" y="190778"/>
            <a:ext cx="5792186" cy="701003"/>
          </a:xfrm>
          <a:prstGeom prst="rect">
            <a:avLst/>
          </a:prstGeom>
        </p:spPr>
      </p:pic>
      <p:grpSp>
        <p:nvGrpSpPr>
          <p:cNvPr id="33" name="Gruppieren 32">
            <a:extLst>
              <a:ext uri="{FF2B5EF4-FFF2-40B4-BE49-F238E27FC236}">
                <a16:creationId xmlns:a16="http://schemas.microsoft.com/office/drawing/2014/main" id="{CDB1D2AD-F49E-4DF9-9B5C-795CC7F99AD3}"/>
              </a:ext>
            </a:extLst>
          </p:cNvPr>
          <p:cNvGrpSpPr/>
          <p:nvPr userDrawn="1"/>
        </p:nvGrpSpPr>
        <p:grpSpPr>
          <a:xfrm rot="-180000">
            <a:off x="9782771" y="5523967"/>
            <a:ext cx="1940641" cy="782137"/>
            <a:chOff x="7835314" y="4493451"/>
            <a:chExt cx="1940641" cy="782137"/>
          </a:xfrm>
        </p:grpSpPr>
        <p:sp>
          <p:nvSpPr>
            <p:cNvPr id="17" name="Textfeld 16">
              <a:extLst>
                <a:ext uri="{FF2B5EF4-FFF2-40B4-BE49-F238E27FC236}">
                  <a16:creationId xmlns:a16="http://schemas.microsoft.com/office/drawing/2014/main" id="{F6D59666-C7C5-4AA4-BA20-B2AB8CCB2352}"/>
                </a:ext>
              </a:extLst>
            </p:cNvPr>
            <p:cNvSpPr txBox="1"/>
            <p:nvPr userDrawn="1"/>
          </p:nvSpPr>
          <p:spPr>
            <a:xfrm>
              <a:off x="8241612" y="4493451"/>
              <a:ext cx="1534343" cy="369332"/>
            </a:xfrm>
            <a:prstGeom prst="rect">
              <a:avLst/>
            </a:prstGeom>
            <a:noFill/>
          </p:spPr>
          <p:txBody>
            <a:bodyPr wrap="square" rtlCol="0">
              <a:spAutoFit/>
            </a:bodyPr>
            <a:lstStyle/>
            <a:p>
              <a:pPr algn="r"/>
              <a:r>
                <a:rPr lang="de-CH" b="1" dirty="0">
                  <a:solidFill>
                    <a:srgbClr val="83D0F5"/>
                  </a:solidFill>
                  <a:latin typeface="Arial" panose="020B0604020202020204" pitchFamily="34" charset="0"/>
                  <a:cs typeface="Arial" panose="020B0604020202020204" pitchFamily="34" charset="0"/>
                </a:rPr>
                <a:t>www.fdp.ch</a:t>
              </a:r>
            </a:p>
          </p:txBody>
        </p:sp>
        <p:grpSp>
          <p:nvGrpSpPr>
            <p:cNvPr id="32" name="Gruppieren 31">
              <a:extLst>
                <a:ext uri="{FF2B5EF4-FFF2-40B4-BE49-F238E27FC236}">
                  <a16:creationId xmlns:a16="http://schemas.microsoft.com/office/drawing/2014/main" id="{7FE2E791-950A-4045-83FA-EC289BCBAB10}"/>
                </a:ext>
              </a:extLst>
            </p:cNvPr>
            <p:cNvGrpSpPr/>
            <p:nvPr userDrawn="1"/>
          </p:nvGrpSpPr>
          <p:grpSpPr>
            <a:xfrm>
              <a:off x="7835314" y="4915490"/>
              <a:ext cx="1862594" cy="360098"/>
              <a:chOff x="3199907" y="5217515"/>
              <a:chExt cx="1862594" cy="360098"/>
            </a:xfrm>
          </p:grpSpPr>
          <p:pic>
            <p:nvPicPr>
              <p:cNvPr id="28" name="Grafik 27">
                <a:extLst>
                  <a:ext uri="{FF2B5EF4-FFF2-40B4-BE49-F238E27FC236}">
                    <a16:creationId xmlns:a16="http://schemas.microsoft.com/office/drawing/2014/main" id="{7048CBA2-DB63-4518-8C9D-FB7E91DFEB7E}"/>
                  </a:ext>
                </a:extLst>
              </p:cNvPr>
              <p:cNvPicPr>
                <a:picLocks noChangeAspect="1"/>
              </p:cNvPicPr>
              <p:nvPr userDrawn="1"/>
            </p:nvPicPr>
            <p:blipFill>
              <a:blip r:embed="rId3">
                <a:duotone>
                  <a:prstClr val="black"/>
                  <a:srgbClr val="83BEFF">
                    <a:tint val="45000"/>
                    <a:satMod val="400000"/>
                  </a:srgbClr>
                </a:duotone>
                <a:extLst>
                  <a:ext uri="{28A0092B-C50C-407E-A947-70E740481C1C}">
                    <a14:useLocalDpi xmlns:a14="http://schemas.microsoft.com/office/drawing/2010/main" val="0"/>
                  </a:ext>
                </a:extLst>
              </a:blip>
              <a:stretch>
                <a:fillRect/>
              </a:stretch>
            </p:blipFill>
            <p:spPr>
              <a:xfrm>
                <a:off x="3813235" y="5217613"/>
                <a:ext cx="187265" cy="360000"/>
              </a:xfrm>
              <a:prstGeom prst="rect">
                <a:avLst/>
              </a:prstGeom>
            </p:spPr>
          </p:pic>
          <p:pic>
            <p:nvPicPr>
              <p:cNvPr id="29" name="Grafik 28">
                <a:extLst>
                  <a:ext uri="{FF2B5EF4-FFF2-40B4-BE49-F238E27FC236}">
                    <a16:creationId xmlns:a16="http://schemas.microsoft.com/office/drawing/2014/main" id="{C375B9AF-4C7F-4CF7-847B-9FFF59706906}"/>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p:blipFill>
            <p:spPr>
              <a:xfrm>
                <a:off x="4171502" y="5217516"/>
                <a:ext cx="360000" cy="360000"/>
              </a:xfrm>
              <a:prstGeom prst="rect">
                <a:avLst/>
              </a:prstGeom>
            </p:spPr>
          </p:pic>
          <p:pic>
            <p:nvPicPr>
              <p:cNvPr id="30" name="Grafik 29">
                <a:extLst>
                  <a:ext uri="{FF2B5EF4-FFF2-40B4-BE49-F238E27FC236}">
                    <a16:creationId xmlns:a16="http://schemas.microsoft.com/office/drawing/2014/main" id="{7333CCBE-856E-41D5-8942-44F1FA002C05}"/>
                  </a:ext>
                </a:extLst>
              </p:cNvPr>
              <p:cNvPicPr>
                <a:picLocks noChangeAspect="1"/>
              </p:cNvPicPr>
              <p:nvPr userDrawn="1"/>
            </p:nvPicPr>
            <p:blipFill>
              <a:blip r:embed="rId6">
                <a:duotone>
                  <a:prstClr val="black"/>
                  <a:srgbClr val="83BEFF">
                    <a:tint val="45000"/>
                    <a:satMod val="400000"/>
                  </a:srgbClr>
                </a:duotone>
                <a:extLst>
                  <a:ext uri="{28A0092B-C50C-407E-A947-70E740481C1C}">
                    <a14:useLocalDpi xmlns:a14="http://schemas.microsoft.com/office/drawing/2010/main" val="0"/>
                  </a:ext>
                </a:extLst>
              </a:blip>
              <a:stretch>
                <a:fillRect/>
              </a:stretch>
            </p:blipFill>
            <p:spPr>
              <a:xfrm>
                <a:off x="4702501" y="5217515"/>
                <a:ext cx="360000" cy="360000"/>
              </a:xfrm>
              <a:prstGeom prst="rect">
                <a:avLst/>
              </a:prstGeom>
            </p:spPr>
          </p:pic>
          <p:pic>
            <p:nvPicPr>
              <p:cNvPr id="31" name="Grafik 30">
                <a:extLst>
                  <a:ext uri="{FF2B5EF4-FFF2-40B4-BE49-F238E27FC236}">
                    <a16:creationId xmlns:a16="http://schemas.microsoft.com/office/drawing/2014/main" id="{B54FAFAC-B96E-442F-94E0-7571B357ECFD}"/>
                  </a:ext>
                </a:extLst>
              </p:cNvPr>
              <p:cNvPicPr>
                <a:picLocks noChangeAspect="1"/>
              </p:cNvPicPr>
              <p:nvPr userDrawn="1"/>
            </p:nvPicPr>
            <p:blipFill>
              <a:blip r:embed="rId7">
                <a:duotone>
                  <a:prstClr val="black"/>
                  <a:srgbClr val="83BEFF">
                    <a:tint val="45000"/>
                    <a:satMod val="400000"/>
                  </a:srgbClr>
                </a:duotone>
                <a:extLst>
                  <a:ext uri="{28A0092B-C50C-407E-A947-70E740481C1C}">
                    <a14:useLocalDpi xmlns:a14="http://schemas.microsoft.com/office/drawing/2010/main" val="0"/>
                  </a:ext>
                </a:extLst>
              </a:blip>
              <a:stretch>
                <a:fillRect/>
              </a:stretch>
            </p:blipFill>
            <p:spPr>
              <a:xfrm>
                <a:off x="3199907" y="5217515"/>
                <a:ext cx="442756" cy="360000"/>
              </a:xfrm>
              <a:prstGeom prst="rect">
                <a:avLst/>
              </a:prstGeom>
            </p:spPr>
          </p:pic>
        </p:grpSp>
      </p:grpSp>
    </p:spTree>
    <p:extLst>
      <p:ext uri="{BB962C8B-B14F-4D97-AF65-F5344CB8AC3E}">
        <p14:creationId xmlns:p14="http://schemas.microsoft.com/office/powerpoint/2010/main" val="240824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2562963-5166-4114-9529-7E62BE87E505}"/>
              </a:ext>
            </a:extLst>
          </p:cNvPr>
          <p:cNvSpPr>
            <a:spLocks noGrp="1"/>
          </p:cNvSpPr>
          <p:nvPr>
            <p:ph idx="1"/>
          </p:nvPr>
        </p:nvSpPr>
        <p:spPr>
          <a:xfrm>
            <a:off x="355600" y="2146300"/>
            <a:ext cx="11506200" cy="4030662"/>
          </a:xfrm>
          <a:prstGeom prst="rect">
            <a:avLst/>
          </a:prstGeom>
        </p:spPr>
        <p:txBody>
          <a:bodyPr/>
          <a:lstStyle>
            <a:lvl1pPr marL="2286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1pPr>
            <a:lvl2pPr marL="6858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2pPr>
            <a:lvl3pPr marL="11430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3pPr>
            <a:lvl4pPr marL="16002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4pPr>
            <a:lvl5pPr marL="2057400" indent="-228600">
              <a:buClr>
                <a:srgbClr val="009FD9"/>
              </a:buClr>
              <a:buFont typeface="Calibri" panose="020F0502020204030204" pitchFamily="34" charset="0"/>
              <a:buChar cha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4" name="Datumsplatzhalter 3">
            <a:extLst>
              <a:ext uri="{FF2B5EF4-FFF2-40B4-BE49-F238E27FC236}">
                <a16:creationId xmlns:a16="http://schemas.microsoft.com/office/drawing/2014/main" id="{268112E9-D66C-452E-989F-0ECE14C5E8B1}"/>
              </a:ext>
            </a:extLst>
          </p:cNvPr>
          <p:cNvSpPr>
            <a:spLocks noGrp="1"/>
          </p:cNvSpPr>
          <p:nvPr>
            <p:ph type="dt" sz="half" idx="10"/>
          </p:nvPr>
        </p:nvSpPr>
        <p:spPr/>
        <p:txBody>
          <a:bodyPr/>
          <a:lstStyle/>
          <a:p>
            <a:fld id="{55B69A6B-556E-44DD-BD1E-8F09F6CA3CBA}" type="datetimeFigureOut">
              <a:rPr lang="de-CH" smtClean="0"/>
              <a:t>21.12.2021</a:t>
            </a:fld>
            <a:endParaRPr lang="de-CH"/>
          </a:p>
        </p:txBody>
      </p:sp>
      <p:sp>
        <p:nvSpPr>
          <p:cNvPr id="5" name="Fußzeilenplatzhalter 4">
            <a:extLst>
              <a:ext uri="{FF2B5EF4-FFF2-40B4-BE49-F238E27FC236}">
                <a16:creationId xmlns:a16="http://schemas.microsoft.com/office/drawing/2014/main" id="{6D7C785C-0B2D-483D-A088-AE2AA5EB47C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B8870E9-39D0-4287-B6D9-82B00C432C7D}"/>
              </a:ext>
            </a:extLst>
          </p:cNvPr>
          <p:cNvSpPr>
            <a:spLocks noGrp="1"/>
          </p:cNvSpPr>
          <p:nvPr>
            <p:ph type="sldNum" sz="quarter" idx="12"/>
          </p:nvPr>
        </p:nvSpPr>
        <p:spPr/>
        <p:txBody>
          <a:bodyPr/>
          <a:lstStyle/>
          <a:p>
            <a:fld id="{99EF64EB-B540-4796-AADA-3B00FD8F9FDD}" type="slidenum">
              <a:rPr lang="de-CH" smtClean="0"/>
              <a:t>‹N°›</a:t>
            </a:fld>
            <a:endParaRPr lang="de-CH"/>
          </a:p>
        </p:txBody>
      </p:sp>
      <p:sp>
        <p:nvSpPr>
          <p:cNvPr id="8" name="Titel 1">
            <a:extLst>
              <a:ext uri="{FF2B5EF4-FFF2-40B4-BE49-F238E27FC236}">
                <a16:creationId xmlns:a16="http://schemas.microsoft.com/office/drawing/2014/main" id="{C5B32F9A-8CD5-4B1A-AA49-3B90260C621B}"/>
              </a:ext>
            </a:extLst>
          </p:cNvPr>
          <p:cNvSpPr>
            <a:spLocks noGrp="1"/>
          </p:cNvSpPr>
          <p:nvPr>
            <p:ph type="ctrTitle" hasCustomPrompt="1"/>
          </p:nvPr>
        </p:nvSpPr>
        <p:spPr>
          <a:xfrm rot="-180000">
            <a:off x="-96727" y="572179"/>
            <a:ext cx="2337193" cy="923330"/>
          </a:xfrm>
          <a:prstGeom prst="rect">
            <a:avLst/>
          </a:prstGeom>
          <a:solidFill>
            <a:srgbClr val="83D0F5"/>
          </a:solidFill>
        </p:spPr>
        <p:txBody>
          <a:bodyPr wrap="square" lIns="720000" rIns="180000" bIns="46800" anchor="b">
            <a:noAutofit/>
          </a:bodyPr>
          <a:lstStyle>
            <a:lvl1pPr marL="0" algn="l">
              <a:defRPr sz="6000" b="0">
                <a:latin typeface="Arial" panose="020B0604020202020204" pitchFamily="34" charset="0"/>
                <a:cs typeface="Arial" panose="020B0604020202020204" pitchFamily="34" charset="0"/>
              </a:defRPr>
            </a:lvl1pPr>
          </a:lstStyle>
          <a:p>
            <a:r>
              <a:rPr lang="de-DE" dirty="0"/>
              <a:t>Titel </a:t>
            </a:r>
            <a:endParaRPr lang="de-CH" dirty="0"/>
          </a:p>
        </p:txBody>
      </p:sp>
      <p:sp>
        <p:nvSpPr>
          <p:cNvPr id="9" name="Untertitel 2">
            <a:extLst>
              <a:ext uri="{FF2B5EF4-FFF2-40B4-BE49-F238E27FC236}">
                <a16:creationId xmlns:a16="http://schemas.microsoft.com/office/drawing/2014/main" id="{01C8C260-388D-487F-B7A3-7F1D3ADD7D41}"/>
              </a:ext>
            </a:extLst>
          </p:cNvPr>
          <p:cNvSpPr>
            <a:spLocks noGrp="1"/>
          </p:cNvSpPr>
          <p:nvPr>
            <p:ph type="subTitle" idx="13" hasCustomPrompt="1"/>
          </p:nvPr>
        </p:nvSpPr>
        <p:spPr>
          <a:xfrm rot="-180000">
            <a:off x="-107054" y="1490753"/>
            <a:ext cx="2598441" cy="535531"/>
          </a:xfrm>
          <a:prstGeom prst="rect">
            <a:avLst/>
          </a:prstGeom>
          <a:solidFill>
            <a:srgbClr val="009FE3"/>
          </a:solidFill>
        </p:spPr>
        <p:txBody>
          <a:bodyPr wrap="square" lIns="792000" rIns="180000" anchor="ctr">
            <a:noAutofit/>
          </a:bodyPr>
          <a:lstStyle>
            <a:lvl1pPr marL="0" indent="0" algn="l">
              <a:spcBef>
                <a:spcPts val="0"/>
              </a:spcBef>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endParaRPr lang="de-CH" dirty="0"/>
          </a:p>
        </p:txBody>
      </p:sp>
    </p:spTree>
    <p:extLst>
      <p:ext uri="{BB962C8B-B14F-4D97-AF65-F5344CB8AC3E}">
        <p14:creationId xmlns:p14="http://schemas.microsoft.com/office/powerpoint/2010/main" val="323227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F3D49DFE-31BF-4F7F-905E-A7C15DABFC37}"/>
              </a:ext>
            </a:extLst>
          </p:cNvPr>
          <p:cNvSpPr>
            <a:spLocks noGrp="1"/>
          </p:cNvSpPr>
          <p:nvPr>
            <p:ph type="ctrTitle" hasCustomPrompt="1"/>
          </p:nvPr>
        </p:nvSpPr>
        <p:spPr>
          <a:xfrm rot="-180000">
            <a:off x="-98967" y="2254131"/>
            <a:ext cx="5608782" cy="923330"/>
          </a:xfrm>
          <a:prstGeom prst="rect">
            <a:avLst/>
          </a:prstGeom>
          <a:solidFill>
            <a:srgbClr val="83D0F5"/>
          </a:solidFill>
        </p:spPr>
        <p:txBody>
          <a:bodyPr wrap="square" lIns="720000" rIns="180000" anchor="ctr">
            <a:noAutofit/>
          </a:bodyPr>
          <a:lstStyle>
            <a:lvl1pPr marL="0" algn="l">
              <a:defRPr sz="6000" b="0">
                <a:latin typeface="Arial" panose="020B0604020202020204" pitchFamily="34" charset="0"/>
                <a:cs typeface="Arial" panose="020B0604020202020204" pitchFamily="34" charset="0"/>
              </a:defRPr>
            </a:lvl1pPr>
          </a:lstStyle>
          <a:p>
            <a:r>
              <a:rPr lang="de-DE" dirty="0"/>
              <a:t>Abschnittstitel</a:t>
            </a:r>
            <a:endParaRPr lang="de-CH" dirty="0"/>
          </a:p>
        </p:txBody>
      </p:sp>
      <p:sp>
        <p:nvSpPr>
          <p:cNvPr id="8" name="Untertitel 2">
            <a:extLst>
              <a:ext uri="{FF2B5EF4-FFF2-40B4-BE49-F238E27FC236}">
                <a16:creationId xmlns:a16="http://schemas.microsoft.com/office/drawing/2014/main" id="{D9122DCF-5ACE-492C-A92B-93B94643077E}"/>
              </a:ext>
            </a:extLst>
          </p:cNvPr>
          <p:cNvSpPr>
            <a:spLocks noGrp="1"/>
          </p:cNvSpPr>
          <p:nvPr>
            <p:ph type="subTitle" idx="1" hasCustomPrompt="1"/>
          </p:nvPr>
        </p:nvSpPr>
        <p:spPr>
          <a:xfrm rot="-180000">
            <a:off x="-107063" y="3257954"/>
            <a:ext cx="2612239" cy="535531"/>
          </a:xfrm>
          <a:prstGeom prst="rect">
            <a:avLst/>
          </a:prstGeom>
          <a:solidFill>
            <a:srgbClr val="009FE3"/>
          </a:solidFill>
        </p:spPr>
        <p:txBody>
          <a:bodyPr wrap="square" lIns="792000" rIns="180000" anchor="ctr">
            <a:noAutofit/>
          </a:bodyPr>
          <a:lstStyle>
            <a:lvl1pPr marL="0" indent="0" algn="l">
              <a:spcBef>
                <a:spcPts val="0"/>
              </a:spcBef>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endParaRPr lang="de-CH" dirty="0"/>
          </a:p>
        </p:txBody>
      </p:sp>
      <p:sp>
        <p:nvSpPr>
          <p:cNvPr id="21" name="Datumsplatzhalter 20">
            <a:extLst>
              <a:ext uri="{FF2B5EF4-FFF2-40B4-BE49-F238E27FC236}">
                <a16:creationId xmlns:a16="http://schemas.microsoft.com/office/drawing/2014/main" id="{2FF5737E-8212-43B4-A018-B9B181C4C9E7}"/>
              </a:ext>
            </a:extLst>
          </p:cNvPr>
          <p:cNvSpPr>
            <a:spLocks noGrp="1"/>
          </p:cNvSpPr>
          <p:nvPr>
            <p:ph type="dt" sz="half" idx="10"/>
          </p:nvPr>
        </p:nvSpPr>
        <p:spPr/>
        <p:txBody>
          <a:bodyPr/>
          <a:lstStyle/>
          <a:p>
            <a:fld id="{55B69A6B-556E-44DD-BD1E-8F09F6CA3CBA}" type="datetimeFigureOut">
              <a:rPr lang="de-CH" smtClean="0"/>
              <a:t>21.12.2021</a:t>
            </a:fld>
            <a:endParaRPr lang="de-CH" dirty="0"/>
          </a:p>
        </p:txBody>
      </p:sp>
      <p:sp>
        <p:nvSpPr>
          <p:cNvPr id="22" name="Fußzeilenplatzhalter 21">
            <a:extLst>
              <a:ext uri="{FF2B5EF4-FFF2-40B4-BE49-F238E27FC236}">
                <a16:creationId xmlns:a16="http://schemas.microsoft.com/office/drawing/2014/main" id="{0D62A56E-C82B-40A4-AAFA-5E99BE7FBD73}"/>
              </a:ext>
            </a:extLst>
          </p:cNvPr>
          <p:cNvSpPr>
            <a:spLocks noGrp="1"/>
          </p:cNvSpPr>
          <p:nvPr>
            <p:ph type="ftr" sz="quarter" idx="11"/>
          </p:nvPr>
        </p:nvSpPr>
        <p:spPr/>
        <p:txBody>
          <a:bodyPr/>
          <a:lstStyle/>
          <a:p>
            <a:endParaRPr lang="de-CH"/>
          </a:p>
        </p:txBody>
      </p:sp>
      <p:sp>
        <p:nvSpPr>
          <p:cNvPr id="23" name="Foliennummernplatzhalter 22">
            <a:extLst>
              <a:ext uri="{FF2B5EF4-FFF2-40B4-BE49-F238E27FC236}">
                <a16:creationId xmlns:a16="http://schemas.microsoft.com/office/drawing/2014/main" id="{80BC1B7A-0CBB-4436-939E-FC65F885CC17}"/>
              </a:ext>
            </a:extLst>
          </p:cNvPr>
          <p:cNvSpPr>
            <a:spLocks noGrp="1"/>
          </p:cNvSpPr>
          <p:nvPr>
            <p:ph type="sldNum" sz="quarter" idx="12"/>
          </p:nvPr>
        </p:nvSpPr>
        <p:spPr/>
        <p:txBody>
          <a:bodyPr/>
          <a:lstStyle/>
          <a:p>
            <a:fld id="{99EF64EB-B540-4796-AADA-3B00FD8F9FDD}" type="slidenum">
              <a:rPr lang="de-CH" smtClean="0"/>
              <a:t>‹N°›</a:t>
            </a:fld>
            <a:endParaRPr lang="de-CH" dirty="0"/>
          </a:p>
        </p:txBody>
      </p:sp>
    </p:spTree>
    <p:extLst>
      <p:ext uri="{BB962C8B-B14F-4D97-AF65-F5344CB8AC3E}">
        <p14:creationId xmlns:p14="http://schemas.microsoft.com/office/powerpoint/2010/main" val="308450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9BA5BE4-3634-4403-9D18-E1B2AABDAE22}"/>
              </a:ext>
            </a:extLst>
          </p:cNvPr>
          <p:cNvSpPr>
            <a:spLocks noGrp="1"/>
          </p:cNvSpPr>
          <p:nvPr>
            <p:ph type="dt" sz="half" idx="10"/>
          </p:nvPr>
        </p:nvSpPr>
        <p:spPr/>
        <p:txBody>
          <a:bodyPr/>
          <a:lstStyle/>
          <a:p>
            <a:fld id="{55B69A6B-556E-44DD-BD1E-8F09F6CA3CBA}" type="datetimeFigureOut">
              <a:rPr lang="de-CH" smtClean="0"/>
              <a:t>21.12.2021</a:t>
            </a:fld>
            <a:endParaRPr lang="de-CH"/>
          </a:p>
        </p:txBody>
      </p:sp>
      <p:sp>
        <p:nvSpPr>
          <p:cNvPr id="3" name="Fußzeilenplatzhalter 2">
            <a:extLst>
              <a:ext uri="{FF2B5EF4-FFF2-40B4-BE49-F238E27FC236}">
                <a16:creationId xmlns:a16="http://schemas.microsoft.com/office/drawing/2014/main" id="{F7F3BE5B-11D8-47D5-8C03-CBB1EC7A086C}"/>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23E3699F-1B77-4EAA-9631-5C307BE9029D}"/>
              </a:ext>
            </a:extLst>
          </p:cNvPr>
          <p:cNvSpPr>
            <a:spLocks noGrp="1"/>
          </p:cNvSpPr>
          <p:nvPr>
            <p:ph type="sldNum" sz="quarter" idx="12"/>
          </p:nvPr>
        </p:nvSpPr>
        <p:spPr/>
        <p:txBody>
          <a:bodyPr/>
          <a:lstStyle/>
          <a:p>
            <a:fld id="{99EF64EB-B540-4796-AADA-3B00FD8F9FDD}" type="slidenum">
              <a:rPr lang="de-CH" smtClean="0"/>
              <a:t>‹N°›</a:t>
            </a:fld>
            <a:endParaRPr lang="de-CH" dirty="0"/>
          </a:p>
        </p:txBody>
      </p:sp>
    </p:spTree>
    <p:extLst>
      <p:ext uri="{BB962C8B-B14F-4D97-AF65-F5344CB8AC3E}">
        <p14:creationId xmlns:p14="http://schemas.microsoft.com/office/powerpoint/2010/main" val="938476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92CDCE5-E504-4A72-8353-B9C6574E1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5B69A6B-556E-44DD-BD1E-8F09F6CA3CBA}" type="datetimeFigureOut">
              <a:rPr lang="de-CH" smtClean="0"/>
              <a:pPr/>
              <a:t>21.12.2021</a:t>
            </a:fld>
            <a:endParaRPr lang="de-CH" dirty="0"/>
          </a:p>
        </p:txBody>
      </p:sp>
      <p:sp>
        <p:nvSpPr>
          <p:cNvPr id="5" name="Fußzeilenplatzhalter 4">
            <a:extLst>
              <a:ext uri="{FF2B5EF4-FFF2-40B4-BE49-F238E27FC236}">
                <a16:creationId xmlns:a16="http://schemas.microsoft.com/office/drawing/2014/main" id="{F5BB49BE-F349-432B-B8D0-8FF1548A7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CH" dirty="0"/>
          </a:p>
        </p:txBody>
      </p:sp>
      <p:sp>
        <p:nvSpPr>
          <p:cNvPr id="6" name="Foliennummernplatzhalter 5">
            <a:extLst>
              <a:ext uri="{FF2B5EF4-FFF2-40B4-BE49-F238E27FC236}">
                <a16:creationId xmlns:a16="http://schemas.microsoft.com/office/drawing/2014/main" id="{7A1006F9-E6F6-42B8-AB74-67BACCE9D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9EF64EB-B540-4796-AADA-3B00FD8F9FDD}" type="slidenum">
              <a:rPr lang="de-CH" smtClean="0"/>
              <a:pPr/>
              <a:t>‹N°›</a:t>
            </a:fld>
            <a:endParaRPr lang="de-CH" dirty="0"/>
          </a:p>
        </p:txBody>
      </p:sp>
    </p:spTree>
    <p:extLst>
      <p:ext uri="{BB962C8B-B14F-4D97-AF65-F5344CB8AC3E}">
        <p14:creationId xmlns:p14="http://schemas.microsoft.com/office/powerpoint/2010/main" val="350224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5F2E22A-D138-4157-809C-249AAED7E171}"/>
              </a:ext>
            </a:extLst>
          </p:cNvPr>
          <p:cNvSpPr>
            <a:spLocks noGrp="1"/>
          </p:cNvSpPr>
          <p:nvPr>
            <p:ph type="ctrTitle"/>
          </p:nvPr>
        </p:nvSpPr>
        <p:spPr>
          <a:xfrm rot="-180000">
            <a:off x="-99673" y="2227181"/>
            <a:ext cx="6638672" cy="923330"/>
          </a:xfrm>
        </p:spPr>
        <p:txBody>
          <a:bodyPr/>
          <a:lstStyle/>
          <a:p>
            <a:r>
              <a:rPr lang="de-DE" sz="5500" dirty="0"/>
              <a:t>Nein zur Tier- und</a:t>
            </a:r>
            <a:endParaRPr lang="fr-CH" sz="5500" dirty="0"/>
          </a:p>
        </p:txBody>
      </p:sp>
      <p:sp>
        <p:nvSpPr>
          <p:cNvPr id="6" name="Sous-titre 5">
            <a:extLst>
              <a:ext uri="{FF2B5EF4-FFF2-40B4-BE49-F238E27FC236}">
                <a16:creationId xmlns:a16="http://schemas.microsoft.com/office/drawing/2014/main" id="{CA3C7F94-4420-44DE-87CA-558BE0F584B4}"/>
              </a:ext>
            </a:extLst>
          </p:cNvPr>
          <p:cNvSpPr>
            <a:spLocks noGrp="1"/>
          </p:cNvSpPr>
          <p:nvPr>
            <p:ph type="subTitle" idx="1"/>
          </p:nvPr>
        </p:nvSpPr>
        <p:spPr>
          <a:xfrm rot="-180000">
            <a:off x="-109690" y="4005561"/>
            <a:ext cx="6444859" cy="535531"/>
          </a:xfrm>
        </p:spPr>
        <p:txBody>
          <a:bodyPr/>
          <a:lstStyle/>
          <a:p>
            <a:r>
              <a:rPr lang="fr-FR" dirty="0"/>
              <a:t>Name, </a:t>
            </a:r>
            <a:r>
              <a:rPr lang="fr-FR" dirty="0" err="1"/>
              <a:t>Vorname</a:t>
            </a:r>
            <a:r>
              <a:rPr lang="fr-FR" dirty="0"/>
              <a:t>, </a:t>
            </a:r>
            <a:r>
              <a:rPr lang="fr-FR" dirty="0" err="1"/>
              <a:t>Datum</a:t>
            </a:r>
            <a:endParaRPr lang="fr-CH" dirty="0"/>
          </a:p>
        </p:txBody>
      </p:sp>
      <p:sp>
        <p:nvSpPr>
          <p:cNvPr id="7" name="Titre 4">
            <a:extLst>
              <a:ext uri="{FF2B5EF4-FFF2-40B4-BE49-F238E27FC236}">
                <a16:creationId xmlns:a16="http://schemas.microsoft.com/office/drawing/2014/main" id="{4875C010-1AB6-4DDB-9012-477BDCA6F4DF}"/>
              </a:ext>
            </a:extLst>
          </p:cNvPr>
          <p:cNvSpPr txBox="1">
            <a:spLocks/>
          </p:cNvSpPr>
          <p:nvPr/>
        </p:nvSpPr>
        <p:spPr>
          <a:xfrm rot="-180000">
            <a:off x="-103227" y="2947937"/>
            <a:ext cx="11823356" cy="923330"/>
          </a:xfrm>
          <a:prstGeom prst="rect">
            <a:avLst/>
          </a:prstGeom>
          <a:solidFill>
            <a:srgbClr val="83D0F5"/>
          </a:solidFill>
        </p:spPr>
        <p:txBody>
          <a:bodyPr wrap="square" lIns="720000" rIns="180000" anchor="ctr">
            <a:noAutofit/>
          </a:bodyPr>
          <a:lstStyle>
            <a:lvl1pPr marL="0"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a:lstStyle>
          <a:p>
            <a:r>
              <a:rPr lang="de-DE" sz="5500" dirty="0"/>
              <a:t>Menschenversuchsverbot-Initiative</a:t>
            </a:r>
            <a:endParaRPr lang="fr-CH" sz="5500" dirty="0"/>
          </a:p>
        </p:txBody>
      </p:sp>
    </p:spTree>
    <p:extLst>
      <p:ext uri="{BB962C8B-B14F-4D97-AF65-F5344CB8AC3E}">
        <p14:creationId xmlns:p14="http://schemas.microsoft.com/office/powerpoint/2010/main" val="724179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7FE2618-EDAA-4C92-BE27-9B0A4264E7E3}"/>
              </a:ext>
            </a:extLst>
          </p:cNvPr>
          <p:cNvSpPr>
            <a:spLocks noGrp="1"/>
          </p:cNvSpPr>
          <p:nvPr>
            <p:ph idx="1"/>
          </p:nvPr>
        </p:nvSpPr>
        <p:spPr>
          <a:xfrm>
            <a:off x="355599" y="2146300"/>
            <a:ext cx="6468533" cy="4030662"/>
          </a:xfrm>
        </p:spPr>
        <p:txBody>
          <a:bodyPr/>
          <a:lstStyle/>
          <a:p>
            <a:pPr marL="228600" marR="0" lvl="0" indent="-228600" algn="l" defTabSz="914400" rtl="0" eaLnBrk="1" fontAlgn="auto" latinLnBrk="0" hangingPunct="1">
              <a:lnSpc>
                <a:spcPct val="90000"/>
              </a:lnSpc>
              <a:spcBef>
                <a:spcPts val="1000"/>
              </a:spcBef>
              <a:spcAft>
                <a:spcPts val="0"/>
              </a:spcAft>
              <a:buClr>
                <a:srgbClr val="009FD9"/>
              </a:buClr>
              <a:buSzTx/>
              <a:buFont typeface="Calibri" panose="020F0502020204030204" pitchFamily="34" charset="0"/>
              <a:buChar char="›"/>
              <a:tabLst/>
              <a:defRPr/>
            </a:pPr>
            <a:r>
              <a:rPr kumimoji="0" lang="de-CH" sz="2400" i="0" u="none" strike="noStrike" kern="1200" cap="none" spc="0" normalizeH="0" baseline="0" noProof="0" dirty="0">
                <a:ln>
                  <a:noFill/>
                </a:ln>
                <a:solidFill>
                  <a:srgbClr val="171616"/>
                </a:solidFill>
                <a:effectLst/>
                <a:uLnTx/>
                <a:uFillTx/>
                <a:latin typeface="Arial" panose="020B0604020202020204" pitchFamily="34" charset="0"/>
                <a:ea typeface="+mn-ea"/>
                <a:cs typeface="Arial" panose="020B0604020202020204" pitchFamily="34" charset="0"/>
              </a:rPr>
              <a:t>Bundesrat: </a:t>
            </a:r>
            <a:r>
              <a:rPr kumimoji="0" lang="de-CH"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Nein</a:t>
            </a:r>
          </a:p>
          <a:p>
            <a:pPr marL="228600" marR="0" lvl="0" indent="-228600" algn="l" defTabSz="914400" rtl="0" eaLnBrk="1" fontAlgn="auto" latinLnBrk="0" hangingPunct="1">
              <a:lnSpc>
                <a:spcPct val="90000"/>
              </a:lnSpc>
              <a:spcBef>
                <a:spcPts val="1000"/>
              </a:spcBef>
              <a:spcAft>
                <a:spcPts val="0"/>
              </a:spcAft>
              <a:buClr>
                <a:srgbClr val="009FD9"/>
              </a:buClr>
              <a:buSzTx/>
              <a:buFont typeface="Calibri" panose="020F0502020204030204" pitchFamily="34" charset="0"/>
              <a:buChar char="›"/>
              <a:tabLst/>
              <a:defRPr/>
            </a:pPr>
            <a:r>
              <a:rPr lang="de-CH" sz="2400" dirty="0">
                <a:solidFill>
                  <a:srgbClr val="171616"/>
                </a:solidFill>
              </a:rPr>
              <a:t>Parlament</a:t>
            </a:r>
            <a:endParaRPr kumimoji="0" lang="de-CH" sz="240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lvl="1">
              <a:spcBef>
                <a:spcPts val="1000"/>
              </a:spcBef>
              <a:defRPr/>
            </a:pPr>
            <a:r>
              <a:rPr lang="de-CH" dirty="0">
                <a:solidFill>
                  <a:srgbClr val="171616"/>
                </a:solidFill>
              </a:rPr>
              <a:t>Ständerat: </a:t>
            </a:r>
            <a:r>
              <a:rPr lang="de-CH" b="1" dirty="0">
                <a:solidFill>
                  <a:srgbClr val="171616"/>
                </a:solidFill>
              </a:rPr>
              <a:t>Einstimmig </a:t>
            </a:r>
            <a:r>
              <a:rPr lang="de-CH" b="1" dirty="0">
                <a:solidFill>
                  <a:srgbClr val="FF0000"/>
                </a:solidFill>
              </a:rPr>
              <a:t>Nein</a:t>
            </a:r>
            <a:r>
              <a:rPr lang="de-CH" b="1" dirty="0">
                <a:solidFill>
                  <a:srgbClr val="171616"/>
                </a:solidFill>
              </a:rPr>
              <a:t> </a:t>
            </a:r>
            <a:endParaRPr lang="de-CH" b="1" dirty="0"/>
          </a:p>
          <a:p>
            <a:pPr lvl="1">
              <a:spcBef>
                <a:spcPts val="1000"/>
              </a:spcBef>
              <a:defRPr/>
            </a:pPr>
            <a:r>
              <a:rPr lang="de-CH" dirty="0">
                <a:solidFill>
                  <a:srgbClr val="171616"/>
                </a:solidFill>
              </a:rPr>
              <a:t>Nationalrat: </a:t>
            </a:r>
            <a:r>
              <a:rPr lang="de-CH" b="1" dirty="0">
                <a:solidFill>
                  <a:srgbClr val="171616"/>
                </a:solidFill>
              </a:rPr>
              <a:t>Einstimmig </a:t>
            </a:r>
            <a:r>
              <a:rPr lang="de-CH" b="1" dirty="0">
                <a:solidFill>
                  <a:srgbClr val="FF0000"/>
                </a:solidFill>
              </a:rPr>
              <a:t>Nein</a:t>
            </a:r>
          </a:p>
          <a:p>
            <a:pPr marL="457200" lvl="1" indent="0">
              <a:spcBef>
                <a:spcPts val="1000"/>
              </a:spcBef>
              <a:buNone/>
              <a:defRPr/>
            </a:pPr>
            <a:endParaRPr lang="de-CH" b="1" dirty="0">
              <a:solidFill>
                <a:srgbClr val="FF0000"/>
              </a:solidFill>
            </a:endParaRPr>
          </a:p>
          <a:p>
            <a:pPr>
              <a:defRPr/>
            </a:pPr>
            <a:r>
              <a:rPr lang="de-CH" sz="2400" dirty="0">
                <a:solidFill>
                  <a:srgbClr val="171616"/>
                </a:solidFill>
              </a:rPr>
              <a:t>Weitere Gegner:</a:t>
            </a:r>
          </a:p>
          <a:p>
            <a:pPr lvl="1"/>
            <a:r>
              <a:rPr lang="de-DE" sz="2000" b="0" i="0" dirty="0" err="1">
                <a:solidFill>
                  <a:srgbClr val="1E1E1E"/>
                </a:solidFill>
                <a:effectLst/>
                <a:latin typeface="Arial" panose="020B0604020202020204" pitchFamily="34" charset="0"/>
                <a:cs typeface="Arial" panose="020B0604020202020204" pitchFamily="34" charset="0"/>
              </a:rPr>
              <a:t>Swissuniversities</a:t>
            </a:r>
            <a:endParaRPr lang="de-DE" sz="2000" b="0" i="0" dirty="0">
              <a:solidFill>
                <a:srgbClr val="1E1E1E"/>
              </a:solidFill>
              <a:effectLst/>
              <a:latin typeface="Arial" panose="020B0604020202020204" pitchFamily="34" charset="0"/>
              <a:cs typeface="Arial" panose="020B0604020202020204" pitchFamily="34" charset="0"/>
            </a:endParaRPr>
          </a:p>
          <a:p>
            <a:pPr lvl="1"/>
            <a:r>
              <a:rPr lang="de-DE" sz="2000" dirty="0" err="1">
                <a:solidFill>
                  <a:srgbClr val="1E1E1E"/>
                </a:solidFill>
                <a:latin typeface="Arial" panose="020B0604020202020204" pitchFamily="34" charset="0"/>
                <a:cs typeface="Arial" panose="020B0604020202020204" pitchFamily="34" charset="0"/>
              </a:rPr>
              <a:t>economiesuisse</a:t>
            </a:r>
            <a:endParaRPr lang="de-DE" sz="2000" dirty="0">
              <a:solidFill>
                <a:srgbClr val="1E1E1E"/>
              </a:solidFill>
              <a:latin typeface="Arial" panose="020B0604020202020204" pitchFamily="34" charset="0"/>
              <a:cs typeface="Arial" panose="020B0604020202020204" pitchFamily="34" charset="0"/>
            </a:endParaRPr>
          </a:p>
          <a:p>
            <a:pPr lvl="1"/>
            <a:r>
              <a:rPr lang="de-DE" sz="2000" dirty="0" err="1">
                <a:solidFill>
                  <a:srgbClr val="1E1E1E"/>
                </a:solidFill>
                <a:latin typeface="Arial" panose="020B0604020202020204" pitchFamily="34" charset="0"/>
                <a:cs typeface="Arial" panose="020B0604020202020204" pitchFamily="34" charset="0"/>
              </a:rPr>
              <a:t>scienceindustries</a:t>
            </a:r>
            <a:r>
              <a:rPr lang="de-DE" sz="2000" dirty="0">
                <a:solidFill>
                  <a:srgbClr val="1E1E1E"/>
                </a:solidFill>
                <a:latin typeface="Arial" panose="020B0604020202020204" pitchFamily="34" charset="0"/>
                <a:cs typeface="Arial" panose="020B0604020202020204" pitchFamily="34" charset="0"/>
              </a:rPr>
              <a:t> </a:t>
            </a:r>
          </a:p>
          <a:p>
            <a:pPr lvl="1"/>
            <a:r>
              <a:rPr lang="de-DE" sz="2000" dirty="0" err="1">
                <a:solidFill>
                  <a:srgbClr val="1E1E1E"/>
                </a:solidFill>
                <a:latin typeface="Arial" panose="020B0604020202020204" pitchFamily="34" charset="0"/>
                <a:cs typeface="Arial" panose="020B0604020202020204" pitchFamily="34" charset="0"/>
              </a:rPr>
              <a:t>Interpharma</a:t>
            </a:r>
            <a:r>
              <a:rPr lang="de-DE" sz="2000" dirty="0">
                <a:solidFill>
                  <a:srgbClr val="1E1E1E"/>
                </a:solidFill>
                <a:latin typeface="Arial" panose="020B0604020202020204" pitchFamily="34" charset="0"/>
                <a:cs typeface="Arial" panose="020B0604020202020204" pitchFamily="34" charset="0"/>
              </a:rPr>
              <a:t>,</a:t>
            </a:r>
          </a:p>
          <a:p>
            <a:pPr lvl="1"/>
            <a:r>
              <a:rPr lang="de-DE" sz="2000" dirty="0">
                <a:solidFill>
                  <a:srgbClr val="1E1E1E"/>
                </a:solidFill>
                <a:latin typeface="Arial" panose="020B0604020202020204" pitchFamily="34" charset="0"/>
                <a:cs typeface="Arial" panose="020B0604020202020204" pitchFamily="34" charset="0"/>
              </a:rPr>
              <a:t>Schweiz. Gesellschaft für Versuchstierkunde</a:t>
            </a:r>
            <a:endParaRPr kumimoji="0" lang="de-CH" sz="2800" b="0" i="0" u="none" strike="noStrike" kern="1200" cap="none" spc="0" normalizeH="0" baseline="0" noProof="0" dirty="0">
              <a:ln>
                <a:noFill/>
              </a:ln>
              <a:solidFill>
                <a:srgbClr val="171616"/>
              </a:solidFill>
              <a:effectLst/>
              <a:uLnTx/>
              <a:uFillTx/>
              <a:latin typeface="Arial" panose="020B0604020202020204" pitchFamily="34" charset="0"/>
              <a:ea typeface="+mn-ea"/>
              <a:cs typeface="Arial" panose="020B0604020202020204" pitchFamily="34" charset="0"/>
            </a:endParaRPr>
          </a:p>
          <a:p>
            <a:pPr marL="0" indent="0">
              <a:buNone/>
            </a:pPr>
            <a:endParaRPr lang="fr-CH" dirty="0"/>
          </a:p>
        </p:txBody>
      </p:sp>
      <p:sp>
        <p:nvSpPr>
          <p:cNvPr id="3" name="Titre 2">
            <a:extLst>
              <a:ext uri="{FF2B5EF4-FFF2-40B4-BE49-F238E27FC236}">
                <a16:creationId xmlns:a16="http://schemas.microsoft.com/office/drawing/2014/main" id="{120D88F1-2709-4439-AFBE-2C04639AE325}"/>
              </a:ext>
            </a:extLst>
          </p:cNvPr>
          <p:cNvSpPr>
            <a:spLocks noGrp="1"/>
          </p:cNvSpPr>
          <p:nvPr>
            <p:ph type="ctrTitle"/>
          </p:nvPr>
        </p:nvSpPr>
        <p:spPr>
          <a:xfrm rot="-180000">
            <a:off x="-101740" y="380715"/>
            <a:ext cx="9653972" cy="923330"/>
          </a:xfrm>
        </p:spPr>
        <p:txBody>
          <a:bodyPr/>
          <a:lstStyle/>
          <a:p>
            <a:r>
              <a:rPr lang="fr-FR" dirty="0"/>
              <a:t>Bundesrat </a:t>
            </a:r>
            <a:r>
              <a:rPr lang="fr-FR" dirty="0" err="1"/>
              <a:t>und</a:t>
            </a:r>
            <a:r>
              <a:rPr lang="fr-FR" dirty="0"/>
              <a:t> </a:t>
            </a:r>
            <a:r>
              <a:rPr lang="fr-FR" dirty="0" err="1"/>
              <a:t>Parlament</a:t>
            </a:r>
            <a:endParaRPr lang="fr-CH" dirty="0"/>
          </a:p>
        </p:txBody>
      </p:sp>
      <p:sp>
        <p:nvSpPr>
          <p:cNvPr id="4" name="Sous-titre 3">
            <a:extLst>
              <a:ext uri="{FF2B5EF4-FFF2-40B4-BE49-F238E27FC236}">
                <a16:creationId xmlns:a16="http://schemas.microsoft.com/office/drawing/2014/main" id="{E9476DA7-DDFA-4529-BBA5-7EC657CA0A44}"/>
              </a:ext>
            </a:extLst>
          </p:cNvPr>
          <p:cNvSpPr>
            <a:spLocks noGrp="1"/>
          </p:cNvSpPr>
          <p:nvPr>
            <p:ph type="subTitle" idx="13"/>
          </p:nvPr>
        </p:nvSpPr>
        <p:spPr>
          <a:xfrm rot="-180000">
            <a:off x="-109145" y="1410929"/>
            <a:ext cx="5648897" cy="535531"/>
          </a:xfrm>
        </p:spPr>
        <p:txBody>
          <a:bodyPr/>
          <a:lstStyle/>
          <a:p>
            <a:r>
              <a:rPr lang="fr-FR" dirty="0" err="1"/>
              <a:t>Eine</a:t>
            </a:r>
            <a:r>
              <a:rPr lang="fr-FR" dirty="0"/>
              <a:t> </a:t>
            </a:r>
            <a:r>
              <a:rPr lang="fr-FR" dirty="0" err="1"/>
              <a:t>breite</a:t>
            </a:r>
            <a:r>
              <a:rPr lang="fr-FR" dirty="0"/>
              <a:t> </a:t>
            </a:r>
            <a:r>
              <a:rPr lang="fr-FR" dirty="0" err="1"/>
              <a:t>Nein</a:t>
            </a:r>
            <a:r>
              <a:rPr lang="fr-FR" dirty="0"/>
              <a:t>-Allianz</a:t>
            </a:r>
            <a:endParaRPr lang="fr-CH" dirty="0"/>
          </a:p>
        </p:txBody>
      </p:sp>
      <p:pic>
        <p:nvPicPr>
          <p:cNvPr id="7" name="Image 4">
            <a:extLst>
              <a:ext uri="{FF2B5EF4-FFF2-40B4-BE49-F238E27FC236}">
                <a16:creationId xmlns:a16="http://schemas.microsoft.com/office/drawing/2014/main" id="{86832ECF-04B3-4F58-A1F5-3B4CCC823B5E}"/>
              </a:ext>
            </a:extLst>
          </p:cNvPr>
          <p:cNvPicPr>
            <a:picLocks noChangeAspect="1"/>
          </p:cNvPicPr>
          <p:nvPr/>
        </p:nvPicPr>
        <p:blipFill rotWithShape="1">
          <a:blip r:embed="rId3">
            <a:alphaModFix/>
          </a:blip>
          <a:srcRect l="-72" t="-132" r="-92" b="-132"/>
          <a:stretch/>
        </p:blipFill>
        <p:spPr>
          <a:xfrm>
            <a:off x="6366790" y="1844920"/>
            <a:ext cx="5289296" cy="2225233"/>
          </a:xfrm>
          <a:prstGeom prst="rect">
            <a:avLst/>
          </a:prstGeom>
        </p:spPr>
      </p:pic>
      <p:pic>
        <p:nvPicPr>
          <p:cNvPr id="8" name="Grafik 7">
            <a:extLst>
              <a:ext uri="{FF2B5EF4-FFF2-40B4-BE49-F238E27FC236}">
                <a16:creationId xmlns:a16="http://schemas.microsoft.com/office/drawing/2014/main" id="{46EA96CB-A864-4BBE-854F-15DD38AA6253}"/>
              </a:ext>
            </a:extLst>
          </p:cNvPr>
          <p:cNvPicPr>
            <a:picLocks noChangeAspect="1"/>
          </p:cNvPicPr>
          <p:nvPr/>
        </p:nvPicPr>
        <p:blipFill>
          <a:blip r:embed="rId4"/>
          <a:stretch>
            <a:fillRect/>
          </a:stretch>
        </p:blipFill>
        <p:spPr>
          <a:xfrm>
            <a:off x="7006281" y="4512562"/>
            <a:ext cx="4533558" cy="2010630"/>
          </a:xfrm>
          <a:prstGeom prst="rect">
            <a:avLst/>
          </a:prstGeom>
        </p:spPr>
      </p:pic>
    </p:spTree>
    <p:extLst>
      <p:ext uri="{BB962C8B-B14F-4D97-AF65-F5344CB8AC3E}">
        <p14:creationId xmlns:p14="http://schemas.microsoft.com/office/powerpoint/2010/main" val="47698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7EFBF0-39EA-48D4-94CE-CC6053D36F37}"/>
              </a:ext>
            </a:extLst>
          </p:cNvPr>
          <p:cNvSpPr>
            <a:spLocks noGrp="1"/>
          </p:cNvSpPr>
          <p:nvPr>
            <p:ph idx="1"/>
          </p:nvPr>
        </p:nvSpPr>
        <p:spPr>
          <a:xfrm>
            <a:off x="342900" y="2366433"/>
            <a:ext cx="11506200" cy="4030662"/>
          </a:xfrm>
        </p:spPr>
        <p:txBody>
          <a:bodyPr/>
          <a:lstStyle/>
          <a:p>
            <a:endParaRPr lang="de-DE" sz="2800" dirty="0"/>
          </a:p>
          <a:p>
            <a:r>
              <a:rPr lang="de-DE" sz="2800" dirty="0"/>
              <a:t>Die FDP lehnt die Tier- und Menschenversuchsverbots-Initiative ab, weil sie….</a:t>
            </a:r>
          </a:p>
          <a:p>
            <a:endParaRPr lang="de-DE" sz="2800" dirty="0"/>
          </a:p>
          <a:p>
            <a:pPr lvl="1"/>
            <a:r>
              <a:rPr lang="de-DE" dirty="0"/>
              <a:t>schädliche Auswirkungen auf die Gesundheitsversorgung in der Schweiz hätte</a:t>
            </a:r>
          </a:p>
          <a:p>
            <a:pPr lvl="1"/>
            <a:endParaRPr lang="de-DE" dirty="0"/>
          </a:p>
          <a:p>
            <a:pPr lvl="1"/>
            <a:r>
              <a:rPr lang="de-CH" dirty="0"/>
              <a:t>eine zu extreme Lösung für ein Problem ist, das bereits angegangen wird</a:t>
            </a:r>
          </a:p>
          <a:p>
            <a:pPr lvl="1"/>
            <a:endParaRPr lang="de-CH" dirty="0"/>
          </a:p>
          <a:p>
            <a:pPr lvl="1"/>
            <a:r>
              <a:rPr lang="de-CH" dirty="0"/>
              <a:t>schwerwiegende Folgen für den Forschungs- und Wirtschaftsstandort Schweiz hätte</a:t>
            </a:r>
          </a:p>
        </p:txBody>
      </p:sp>
      <p:sp>
        <p:nvSpPr>
          <p:cNvPr id="3" name="Titel 2">
            <a:extLst>
              <a:ext uri="{FF2B5EF4-FFF2-40B4-BE49-F238E27FC236}">
                <a16:creationId xmlns:a16="http://schemas.microsoft.com/office/drawing/2014/main" id="{E62B0089-E88F-41D6-B8C8-3B1294DBEF2C}"/>
              </a:ext>
            </a:extLst>
          </p:cNvPr>
          <p:cNvSpPr>
            <a:spLocks noGrp="1"/>
          </p:cNvSpPr>
          <p:nvPr>
            <p:ph type="ctrTitle"/>
          </p:nvPr>
        </p:nvSpPr>
        <p:spPr>
          <a:xfrm rot="-180000">
            <a:off x="-100259" y="437310"/>
            <a:ext cx="7491149" cy="923330"/>
          </a:xfrm>
        </p:spPr>
        <p:txBody>
          <a:bodyPr/>
          <a:lstStyle/>
          <a:p>
            <a:r>
              <a:rPr lang="de-DE" dirty="0"/>
              <a:t>Zusammengefasst</a:t>
            </a:r>
            <a:endParaRPr lang="de-CH" dirty="0"/>
          </a:p>
        </p:txBody>
      </p:sp>
      <p:sp>
        <p:nvSpPr>
          <p:cNvPr id="4" name="Untertitel 3">
            <a:extLst>
              <a:ext uri="{FF2B5EF4-FFF2-40B4-BE49-F238E27FC236}">
                <a16:creationId xmlns:a16="http://schemas.microsoft.com/office/drawing/2014/main" id="{704A627B-51BF-4DB6-9E24-0876A6A987B7}"/>
              </a:ext>
            </a:extLst>
          </p:cNvPr>
          <p:cNvSpPr>
            <a:spLocks noGrp="1"/>
          </p:cNvSpPr>
          <p:nvPr>
            <p:ph type="subTitle" idx="13"/>
          </p:nvPr>
        </p:nvSpPr>
        <p:spPr>
          <a:xfrm rot="-180000">
            <a:off x="-109428" y="1400091"/>
            <a:ext cx="6063063" cy="535531"/>
          </a:xfrm>
        </p:spPr>
        <p:txBody>
          <a:bodyPr/>
          <a:lstStyle/>
          <a:p>
            <a:r>
              <a:rPr lang="de-DE" dirty="0"/>
              <a:t>NEIN am 13. Februar 2022</a:t>
            </a:r>
            <a:endParaRPr lang="de-CH" dirty="0"/>
          </a:p>
        </p:txBody>
      </p:sp>
    </p:spTree>
    <p:extLst>
      <p:ext uri="{BB962C8B-B14F-4D97-AF65-F5344CB8AC3E}">
        <p14:creationId xmlns:p14="http://schemas.microsoft.com/office/powerpoint/2010/main" val="244467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8A8D41B-9428-48F0-8166-ADF47EFFE7E1}"/>
              </a:ext>
            </a:extLst>
          </p:cNvPr>
          <p:cNvSpPr>
            <a:spLocks noGrp="1"/>
          </p:cNvSpPr>
          <p:nvPr>
            <p:ph idx="1"/>
          </p:nvPr>
        </p:nvSpPr>
        <p:spPr>
          <a:xfrm>
            <a:off x="351148" y="2311269"/>
            <a:ext cx="11506200" cy="4030662"/>
          </a:xfrm>
        </p:spPr>
        <p:txBody>
          <a:bodyPr/>
          <a:lstStyle/>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Versuche an Tieren und Menschen werden verboten</a:t>
            </a:r>
          </a:p>
          <a:p>
            <a:pPr lvl="1"/>
            <a:r>
              <a:rPr lang="de-DE" sz="2000" dirty="0">
                <a:latin typeface="Arial" panose="020B0604020202020204" pitchFamily="34" charset="0"/>
                <a:cs typeface="Arial" panose="020B0604020202020204" pitchFamily="34" charset="0"/>
              </a:rPr>
              <a:t>Import- und Exportverbot von mit Mensch- oder Tierversuchen hergestellten Produkten </a:t>
            </a:r>
          </a:p>
          <a:p>
            <a:pPr lvl="1"/>
            <a:r>
              <a:rPr lang="de-DE" sz="2000" dirty="0">
                <a:latin typeface="Arial" panose="020B0604020202020204" pitchFamily="34" charset="0"/>
                <a:cs typeface="Arial" panose="020B0604020202020204" pitchFamily="34" charset="0"/>
              </a:rPr>
              <a:t>Verfassungsänderung (Hinzufügung eines Absatzes zu Artikel 80 über den Schutz von Tieren)</a:t>
            </a:r>
          </a:p>
          <a:p>
            <a:pPr lvl="1"/>
            <a:endParaRPr lang="de-DE" sz="2000" dirty="0"/>
          </a:p>
          <a:p>
            <a:r>
              <a:rPr lang="de-DE" sz="2400" dirty="0">
                <a:latin typeface="Arial" panose="020B0604020202020204" pitchFamily="34" charset="0"/>
                <a:cs typeface="Arial" panose="020B0604020202020204" pitchFamily="34" charset="0"/>
              </a:rPr>
              <a:t>Argumentation der Initianten </a:t>
            </a:r>
          </a:p>
          <a:p>
            <a:pPr lvl="1"/>
            <a:r>
              <a:rPr lang="de-DE" sz="2000" dirty="0"/>
              <a:t>Wohl von Tier und Mensch gefährdet</a:t>
            </a:r>
          </a:p>
          <a:p>
            <a:pPr lvl="1"/>
            <a:r>
              <a:rPr lang="de-DE" sz="2000" dirty="0">
                <a:latin typeface="Arial" panose="020B0604020202020204" pitchFamily="34" charset="0"/>
                <a:cs typeface="Arial" panose="020B0604020202020204" pitchFamily="34" charset="0"/>
              </a:rPr>
              <a:t>Laut den Initianten </a:t>
            </a:r>
            <a:r>
              <a:rPr lang="de-DE" sz="2000" dirty="0"/>
              <a:t>sind die Tierversuche </a:t>
            </a:r>
            <a:r>
              <a:rPr lang="de-DE" sz="2000"/>
              <a:t>nicht nötig.</a:t>
            </a:r>
            <a:endParaRPr lang="de-DE" sz="2000" dirty="0">
              <a:highlight>
                <a:srgbClr val="FFFF00"/>
              </a:highlight>
              <a:latin typeface="Arial" panose="020B0604020202020204" pitchFamily="34" charset="0"/>
              <a:cs typeface="Arial" panose="020B0604020202020204" pitchFamily="34" charset="0"/>
            </a:endParaRPr>
          </a:p>
        </p:txBody>
      </p:sp>
      <p:sp>
        <p:nvSpPr>
          <p:cNvPr id="3" name="Titel 2">
            <a:extLst>
              <a:ext uri="{FF2B5EF4-FFF2-40B4-BE49-F238E27FC236}">
                <a16:creationId xmlns:a16="http://schemas.microsoft.com/office/drawing/2014/main" id="{E7932E62-4E70-4B46-808A-3011B72C57D3}"/>
              </a:ext>
            </a:extLst>
          </p:cNvPr>
          <p:cNvSpPr>
            <a:spLocks noGrp="1"/>
          </p:cNvSpPr>
          <p:nvPr>
            <p:ph type="ctrTitle"/>
          </p:nvPr>
        </p:nvSpPr>
        <p:spPr>
          <a:xfrm rot="-180000">
            <a:off x="-99689" y="459102"/>
            <a:ext cx="6658416" cy="923330"/>
          </a:xfrm>
        </p:spPr>
        <p:txBody>
          <a:bodyPr/>
          <a:lstStyle/>
          <a:p>
            <a:r>
              <a:rPr lang="de-DE" dirty="0"/>
              <a:t>Worum geht es?</a:t>
            </a:r>
            <a:endParaRPr lang="de-CH" dirty="0"/>
          </a:p>
        </p:txBody>
      </p:sp>
      <p:sp>
        <p:nvSpPr>
          <p:cNvPr id="4" name="Untertitel 3">
            <a:extLst>
              <a:ext uri="{FF2B5EF4-FFF2-40B4-BE49-F238E27FC236}">
                <a16:creationId xmlns:a16="http://schemas.microsoft.com/office/drawing/2014/main" id="{08CD59BB-2035-40D4-AA06-CE329AB9FDFD}"/>
              </a:ext>
            </a:extLst>
          </p:cNvPr>
          <p:cNvSpPr>
            <a:spLocks noGrp="1"/>
          </p:cNvSpPr>
          <p:nvPr>
            <p:ph type="subTitle" idx="13"/>
          </p:nvPr>
        </p:nvSpPr>
        <p:spPr>
          <a:xfrm rot="-180000">
            <a:off x="-111220" y="1331721"/>
            <a:ext cx="8675811" cy="535531"/>
          </a:xfrm>
        </p:spPr>
        <p:txBody>
          <a:bodyPr/>
          <a:lstStyle/>
          <a:p>
            <a:r>
              <a:rPr lang="de-DE" dirty="0"/>
              <a:t>Verbot von Versuchen an Mensch und Tier</a:t>
            </a:r>
            <a:endParaRPr lang="de-CH" dirty="0"/>
          </a:p>
        </p:txBody>
      </p:sp>
    </p:spTree>
    <p:extLst>
      <p:ext uri="{BB962C8B-B14F-4D97-AF65-F5344CB8AC3E}">
        <p14:creationId xmlns:p14="http://schemas.microsoft.com/office/powerpoint/2010/main" val="340361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E8D110B-444B-45D4-AFF5-049C40E45F69}"/>
              </a:ext>
            </a:extLst>
          </p:cNvPr>
          <p:cNvSpPr>
            <a:spLocks noGrp="1"/>
          </p:cNvSpPr>
          <p:nvPr>
            <p:ph idx="1"/>
          </p:nvPr>
        </p:nvSpPr>
        <p:spPr/>
        <p:txBody>
          <a:bodyPr/>
          <a:lstStyle/>
          <a:p>
            <a:endParaRPr lang="de-DE" dirty="0"/>
          </a:p>
          <a:p>
            <a:r>
              <a:rPr lang="de-DE" dirty="0"/>
              <a:t>Abnehmendes Angebot an Medikamenten</a:t>
            </a:r>
          </a:p>
          <a:p>
            <a:pPr lvl="1"/>
            <a:r>
              <a:rPr lang="de-DE" dirty="0"/>
              <a:t>Neue Medikamente – die </a:t>
            </a:r>
            <a:r>
              <a:rPr lang="de-DE" dirty="0" err="1"/>
              <a:t>standardmässig</a:t>
            </a:r>
            <a:r>
              <a:rPr lang="de-DE" dirty="0"/>
              <a:t> an Menschen und Tieren getestet werden – könnten in der Schweiz nicht mehr angeboten werden.</a:t>
            </a:r>
          </a:p>
          <a:p>
            <a:pPr lvl="1"/>
            <a:endParaRPr lang="de-DE" dirty="0"/>
          </a:p>
          <a:p>
            <a:r>
              <a:rPr lang="de-DE" dirty="0"/>
              <a:t>Ausbildung und Forschende  </a:t>
            </a:r>
          </a:p>
          <a:p>
            <a:pPr lvl="1"/>
            <a:r>
              <a:rPr lang="de-CH" dirty="0"/>
              <a:t>Weitreichende Folgen für die Ausbildung und die Forschung Schweiz</a:t>
            </a:r>
          </a:p>
          <a:p>
            <a:pPr lvl="1"/>
            <a:r>
              <a:rPr lang="de-CH" dirty="0"/>
              <a:t>Fehlende Alternativen: Praktisches Forschungsverbot in der Schweiz</a:t>
            </a:r>
          </a:p>
          <a:p>
            <a:pPr lvl="1"/>
            <a:endParaRPr lang="de-CH" dirty="0"/>
          </a:p>
        </p:txBody>
      </p:sp>
      <p:sp>
        <p:nvSpPr>
          <p:cNvPr id="3" name="Titel 2">
            <a:extLst>
              <a:ext uri="{FF2B5EF4-FFF2-40B4-BE49-F238E27FC236}">
                <a16:creationId xmlns:a16="http://schemas.microsoft.com/office/drawing/2014/main" id="{E3C2ECD8-F555-4EA9-8433-903500AC5F52}"/>
              </a:ext>
            </a:extLst>
          </p:cNvPr>
          <p:cNvSpPr>
            <a:spLocks noGrp="1"/>
          </p:cNvSpPr>
          <p:nvPr>
            <p:ph type="ctrTitle"/>
          </p:nvPr>
        </p:nvSpPr>
        <p:spPr>
          <a:xfrm rot="-180000">
            <a:off x="-100393" y="432167"/>
            <a:ext cx="7687688" cy="923330"/>
          </a:xfrm>
        </p:spPr>
        <p:txBody>
          <a:bodyPr/>
          <a:lstStyle/>
          <a:p>
            <a:r>
              <a:rPr lang="de-DE" dirty="0"/>
              <a:t>Folgen der Initiative </a:t>
            </a:r>
            <a:endParaRPr lang="de-CH" dirty="0"/>
          </a:p>
        </p:txBody>
      </p:sp>
      <p:sp>
        <p:nvSpPr>
          <p:cNvPr id="4" name="Untertitel 3">
            <a:extLst>
              <a:ext uri="{FF2B5EF4-FFF2-40B4-BE49-F238E27FC236}">
                <a16:creationId xmlns:a16="http://schemas.microsoft.com/office/drawing/2014/main" id="{3263E86C-72F1-4CE3-A6C6-4AC6D0A216C5}"/>
              </a:ext>
            </a:extLst>
          </p:cNvPr>
          <p:cNvSpPr>
            <a:spLocks noGrp="1"/>
          </p:cNvSpPr>
          <p:nvPr>
            <p:ph type="subTitle" idx="13"/>
          </p:nvPr>
        </p:nvSpPr>
        <p:spPr>
          <a:xfrm rot="-180000">
            <a:off x="-110776" y="1348634"/>
            <a:ext cx="8029512" cy="535531"/>
          </a:xfrm>
        </p:spPr>
        <p:txBody>
          <a:bodyPr/>
          <a:lstStyle/>
          <a:p>
            <a:r>
              <a:rPr lang="de-DE" dirty="0"/>
              <a:t>Weniger Medikamente und Forschung</a:t>
            </a:r>
            <a:endParaRPr lang="de-CH" dirty="0"/>
          </a:p>
        </p:txBody>
      </p:sp>
      <p:pic>
        <p:nvPicPr>
          <p:cNvPr id="5" name="Image 4" descr="Une image contenant lumière&#10;&#10;Description générée automatiquement">
            <a:extLst>
              <a:ext uri="{FF2B5EF4-FFF2-40B4-BE49-F238E27FC236}">
                <a16:creationId xmlns:a16="http://schemas.microsoft.com/office/drawing/2014/main" id="{4D072E9A-AFCC-4B08-A311-CACDF8108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99" y="960498"/>
            <a:ext cx="3200401" cy="2133766"/>
          </a:xfrm>
          <a:prstGeom prst="rect">
            <a:avLst/>
          </a:prstGeom>
        </p:spPr>
      </p:pic>
    </p:spTree>
    <p:extLst>
      <p:ext uri="{BB962C8B-B14F-4D97-AF65-F5344CB8AC3E}">
        <p14:creationId xmlns:p14="http://schemas.microsoft.com/office/powerpoint/2010/main" val="414345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E8D110B-444B-45D4-AFF5-049C40E45F69}"/>
              </a:ext>
            </a:extLst>
          </p:cNvPr>
          <p:cNvSpPr>
            <a:spLocks noGrp="1"/>
          </p:cNvSpPr>
          <p:nvPr>
            <p:ph idx="1"/>
          </p:nvPr>
        </p:nvSpPr>
        <p:spPr/>
        <p:txBody>
          <a:bodyPr/>
          <a:lstStyle/>
          <a:p>
            <a:pPr marL="0" indent="0">
              <a:buNone/>
            </a:pPr>
            <a:endParaRPr lang="de-DE" dirty="0"/>
          </a:p>
          <a:p>
            <a:pPr marL="0" indent="0">
              <a:buNone/>
            </a:pPr>
            <a:r>
              <a:rPr lang="de-DE" dirty="0"/>
              <a:t>In der Konsequenz:</a:t>
            </a:r>
          </a:p>
          <a:p>
            <a:r>
              <a:rPr lang="de-DE" dirty="0"/>
              <a:t>Gesundheitswesen arbeitsunfähig: Medizinisches Person kann sich ohne wirksame Medikamente nicht um Patienten kümmern</a:t>
            </a:r>
          </a:p>
          <a:p>
            <a:pPr lvl="1"/>
            <a:endParaRPr lang="de-DE" dirty="0"/>
          </a:p>
          <a:p>
            <a:r>
              <a:rPr lang="de-DE" dirty="0"/>
              <a:t>Innovation</a:t>
            </a:r>
          </a:p>
          <a:p>
            <a:pPr lvl="1"/>
            <a:r>
              <a:rPr lang="de-CH" dirty="0"/>
              <a:t>Kein Impfstoff gegen Covid-19 ohne Versuche</a:t>
            </a:r>
          </a:p>
          <a:p>
            <a:pPr lvl="1"/>
            <a:r>
              <a:rPr lang="de-CH" dirty="0"/>
              <a:t>Neue Medikamente werden de facto verunmöglicht</a:t>
            </a:r>
          </a:p>
          <a:p>
            <a:pPr lvl="2"/>
            <a:r>
              <a:rPr lang="de-CH" dirty="0"/>
              <a:t>Krebsbehandlung, Medikamente gegen Allergien, Diabetes</a:t>
            </a:r>
          </a:p>
          <a:p>
            <a:pPr lvl="2"/>
            <a:r>
              <a:rPr lang="de-CH" dirty="0"/>
              <a:t>Neue Krankheiten, für die es noch keine Behandlungsmethoden gibt</a:t>
            </a:r>
          </a:p>
          <a:p>
            <a:pPr lvl="2"/>
            <a:endParaRPr lang="de-CH" dirty="0"/>
          </a:p>
        </p:txBody>
      </p:sp>
      <p:sp>
        <p:nvSpPr>
          <p:cNvPr id="3" name="Titel 2">
            <a:extLst>
              <a:ext uri="{FF2B5EF4-FFF2-40B4-BE49-F238E27FC236}">
                <a16:creationId xmlns:a16="http://schemas.microsoft.com/office/drawing/2014/main" id="{E3C2ECD8-F555-4EA9-8433-903500AC5F52}"/>
              </a:ext>
            </a:extLst>
          </p:cNvPr>
          <p:cNvSpPr>
            <a:spLocks noGrp="1"/>
          </p:cNvSpPr>
          <p:nvPr>
            <p:ph type="ctrTitle"/>
          </p:nvPr>
        </p:nvSpPr>
        <p:spPr>
          <a:xfrm rot="-180000">
            <a:off x="-100837" y="415229"/>
            <a:ext cx="8334981" cy="923330"/>
          </a:xfrm>
        </p:spPr>
        <p:txBody>
          <a:bodyPr/>
          <a:lstStyle/>
          <a:p>
            <a:r>
              <a:rPr lang="de-DE" dirty="0"/>
              <a:t>Folgen der Initiative </a:t>
            </a:r>
            <a:endParaRPr lang="de-CH" dirty="0"/>
          </a:p>
        </p:txBody>
      </p:sp>
      <p:sp>
        <p:nvSpPr>
          <p:cNvPr id="4" name="Untertitel 3">
            <a:extLst>
              <a:ext uri="{FF2B5EF4-FFF2-40B4-BE49-F238E27FC236}">
                <a16:creationId xmlns:a16="http://schemas.microsoft.com/office/drawing/2014/main" id="{3263E86C-72F1-4CE3-A6C6-4AC6D0A216C5}"/>
              </a:ext>
            </a:extLst>
          </p:cNvPr>
          <p:cNvSpPr>
            <a:spLocks noGrp="1"/>
          </p:cNvSpPr>
          <p:nvPr>
            <p:ph type="subTitle" idx="13"/>
          </p:nvPr>
        </p:nvSpPr>
        <p:spPr>
          <a:xfrm rot="-180000">
            <a:off x="-109528" y="1396327"/>
            <a:ext cx="6206931" cy="535531"/>
          </a:xfrm>
        </p:spPr>
        <p:txBody>
          <a:bodyPr/>
          <a:lstStyle/>
          <a:p>
            <a:r>
              <a:rPr lang="de-DE" dirty="0"/>
              <a:t>Behandlung von Krankheiten</a:t>
            </a:r>
            <a:endParaRPr lang="de-CH" dirty="0"/>
          </a:p>
        </p:txBody>
      </p:sp>
    </p:spTree>
    <p:extLst>
      <p:ext uri="{BB962C8B-B14F-4D97-AF65-F5344CB8AC3E}">
        <p14:creationId xmlns:p14="http://schemas.microsoft.com/office/powerpoint/2010/main" val="278819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E8D110B-444B-45D4-AFF5-049C40E45F69}"/>
              </a:ext>
            </a:extLst>
          </p:cNvPr>
          <p:cNvSpPr>
            <a:spLocks noGrp="1"/>
          </p:cNvSpPr>
          <p:nvPr>
            <p:ph idx="1"/>
          </p:nvPr>
        </p:nvSpPr>
        <p:spPr>
          <a:xfrm>
            <a:off x="330200" y="2573324"/>
            <a:ext cx="11506200" cy="2203524"/>
          </a:xfrm>
        </p:spPr>
        <p:txBody>
          <a:bodyPr>
            <a:normAutofit/>
          </a:bodyPr>
          <a:lstStyle/>
          <a:p>
            <a:r>
              <a:rPr lang="de-DE" dirty="0"/>
              <a:t>Importverbot</a:t>
            </a:r>
          </a:p>
          <a:p>
            <a:pPr lvl="1"/>
            <a:r>
              <a:rPr lang="de-DE" dirty="0"/>
              <a:t>Extrem und sehr schwer umsetzbar: Apotheken- und Kosmetikanbieter würden ihre Regale leeren. </a:t>
            </a:r>
          </a:p>
          <a:p>
            <a:pPr lvl="1"/>
            <a:r>
              <a:rPr lang="de-DE" dirty="0" err="1"/>
              <a:t>Verstösst</a:t>
            </a:r>
            <a:r>
              <a:rPr lang="de-DE" dirty="0"/>
              <a:t> gegen die WTO-Abkommen, die Bilateralen I und weitere Handelsabkommen mit Drittstaaten.</a:t>
            </a:r>
          </a:p>
          <a:p>
            <a:pPr lvl="1"/>
            <a:endParaRPr lang="de-DE" dirty="0"/>
          </a:p>
          <a:p>
            <a:pPr lvl="2"/>
            <a:endParaRPr lang="de-CH" dirty="0"/>
          </a:p>
        </p:txBody>
      </p:sp>
      <p:sp>
        <p:nvSpPr>
          <p:cNvPr id="3" name="Titel 2">
            <a:extLst>
              <a:ext uri="{FF2B5EF4-FFF2-40B4-BE49-F238E27FC236}">
                <a16:creationId xmlns:a16="http://schemas.microsoft.com/office/drawing/2014/main" id="{E3C2ECD8-F555-4EA9-8433-903500AC5F52}"/>
              </a:ext>
            </a:extLst>
          </p:cNvPr>
          <p:cNvSpPr>
            <a:spLocks noGrp="1"/>
          </p:cNvSpPr>
          <p:nvPr>
            <p:ph type="ctrTitle"/>
          </p:nvPr>
        </p:nvSpPr>
        <p:spPr>
          <a:xfrm rot="-180000">
            <a:off x="-100361" y="433392"/>
            <a:ext cx="7640863" cy="923330"/>
          </a:xfrm>
        </p:spPr>
        <p:txBody>
          <a:bodyPr/>
          <a:lstStyle/>
          <a:p>
            <a:r>
              <a:rPr lang="de-DE" dirty="0"/>
              <a:t>Folgen der Initiative </a:t>
            </a:r>
            <a:endParaRPr lang="de-CH" dirty="0"/>
          </a:p>
        </p:txBody>
      </p:sp>
      <p:sp>
        <p:nvSpPr>
          <p:cNvPr id="4" name="Untertitel 3">
            <a:extLst>
              <a:ext uri="{FF2B5EF4-FFF2-40B4-BE49-F238E27FC236}">
                <a16:creationId xmlns:a16="http://schemas.microsoft.com/office/drawing/2014/main" id="{3263E86C-72F1-4CE3-A6C6-4AC6D0A216C5}"/>
              </a:ext>
            </a:extLst>
          </p:cNvPr>
          <p:cNvSpPr>
            <a:spLocks noGrp="1"/>
          </p:cNvSpPr>
          <p:nvPr>
            <p:ph type="subTitle" idx="13"/>
          </p:nvPr>
        </p:nvSpPr>
        <p:spPr>
          <a:xfrm rot="-180000">
            <a:off x="-109528" y="1396327"/>
            <a:ext cx="6206931" cy="535531"/>
          </a:xfrm>
        </p:spPr>
        <p:txBody>
          <a:bodyPr/>
          <a:lstStyle/>
          <a:p>
            <a:r>
              <a:rPr lang="de-DE" dirty="0"/>
              <a:t>Behandlung von Krankheiten</a:t>
            </a:r>
            <a:endParaRPr lang="de-CH" dirty="0"/>
          </a:p>
        </p:txBody>
      </p:sp>
      <p:pic>
        <p:nvPicPr>
          <p:cNvPr id="6" name="Image 6">
            <a:extLst>
              <a:ext uri="{FF2B5EF4-FFF2-40B4-BE49-F238E27FC236}">
                <a16:creationId xmlns:a16="http://schemas.microsoft.com/office/drawing/2014/main" id="{161D735D-C557-4DBC-B54C-BE70AA771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631" y="187779"/>
            <a:ext cx="4102769" cy="2736514"/>
          </a:xfrm>
          <a:prstGeom prst="rect">
            <a:avLst/>
          </a:prstGeom>
        </p:spPr>
      </p:pic>
      <p:pic>
        <p:nvPicPr>
          <p:cNvPr id="7" name="Picture 2" descr="Interdite Interdit Aucun Panneau · Images vectorielles ...">
            <a:extLst>
              <a:ext uri="{FF2B5EF4-FFF2-40B4-BE49-F238E27FC236}">
                <a16:creationId xmlns:a16="http://schemas.microsoft.com/office/drawing/2014/main" id="{84C1F854-1FB9-450A-A178-C6A13930D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8357" y="341004"/>
            <a:ext cx="2463498" cy="246349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8" descr="Une image contenant herbe, extérieur, personne, homme&#10;&#10;Description générée automatiquement">
            <a:extLst>
              <a:ext uri="{FF2B5EF4-FFF2-40B4-BE49-F238E27FC236}">
                <a16:creationId xmlns:a16="http://schemas.microsoft.com/office/drawing/2014/main" id="{926012B2-6A0D-4316-886A-8C893E10C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627688"/>
            <a:ext cx="3062705" cy="2042229"/>
          </a:xfrm>
          <a:prstGeom prst="rect">
            <a:avLst/>
          </a:prstGeom>
        </p:spPr>
      </p:pic>
      <p:sp>
        <p:nvSpPr>
          <p:cNvPr id="9" name="Inhaltsplatzhalter 1">
            <a:extLst>
              <a:ext uri="{FF2B5EF4-FFF2-40B4-BE49-F238E27FC236}">
                <a16:creationId xmlns:a16="http://schemas.microsoft.com/office/drawing/2014/main" id="{3B4F1FF5-9C6D-4F3D-8D76-8E5C9F27E4E7}"/>
              </a:ext>
            </a:extLst>
          </p:cNvPr>
          <p:cNvSpPr txBox="1">
            <a:spLocks/>
          </p:cNvSpPr>
          <p:nvPr/>
        </p:nvSpPr>
        <p:spPr>
          <a:xfrm>
            <a:off x="3699264" y="4887702"/>
            <a:ext cx="8068733" cy="1527392"/>
          </a:xfrm>
          <a:prstGeom prst="rect">
            <a:avLst/>
          </a:prstGeom>
        </p:spPr>
        <p:txBody>
          <a:bodyPr/>
          <a:lstStyle>
            <a:lvl1pPr marL="228600" indent="-228600" algn="l" defTabSz="914400" rtl="0" eaLnBrk="1" latinLnBrk="0" hangingPunct="1">
              <a:lnSpc>
                <a:spcPct val="90000"/>
              </a:lnSpc>
              <a:spcBef>
                <a:spcPts val="1000"/>
              </a:spcBef>
              <a:buClr>
                <a:srgbClr val="009FD9"/>
              </a:buClr>
              <a:buFont typeface="Calibri" panose="020F050202020403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9FD9"/>
              </a:buClr>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9FD9"/>
              </a:buClr>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9FD9"/>
              </a:buClr>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9FD9"/>
              </a:buClr>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Tierschutz </a:t>
            </a:r>
          </a:p>
          <a:p>
            <a:pPr lvl="1"/>
            <a:r>
              <a:rPr lang="de-DE" dirty="0"/>
              <a:t>Viele Medikamente für Haustiere würden ebenfalls nicht mehr eingesetzt werden können.</a:t>
            </a:r>
            <a:endParaRPr lang="de-CH" dirty="0"/>
          </a:p>
        </p:txBody>
      </p:sp>
    </p:spTree>
    <p:extLst>
      <p:ext uri="{BB962C8B-B14F-4D97-AF65-F5344CB8AC3E}">
        <p14:creationId xmlns:p14="http://schemas.microsoft.com/office/powerpoint/2010/main" val="103225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E8D110B-444B-45D4-AFF5-049C40E45F69}"/>
              </a:ext>
            </a:extLst>
          </p:cNvPr>
          <p:cNvSpPr>
            <a:spLocks noGrp="1"/>
          </p:cNvSpPr>
          <p:nvPr>
            <p:ph idx="1"/>
          </p:nvPr>
        </p:nvSpPr>
        <p:spPr>
          <a:xfrm>
            <a:off x="355600" y="2146300"/>
            <a:ext cx="11506200" cy="4254500"/>
          </a:xfrm>
        </p:spPr>
        <p:txBody>
          <a:bodyPr>
            <a:normAutofit fontScale="92500" lnSpcReduction="20000"/>
          </a:bodyPr>
          <a:lstStyle/>
          <a:p>
            <a:pPr marL="0" indent="0">
              <a:buNone/>
            </a:pPr>
            <a:endParaRPr lang="de-DE" dirty="0"/>
          </a:p>
          <a:p>
            <a:r>
              <a:rPr lang="de-DE" dirty="0"/>
              <a:t>Extrem schädlich für Innovations- und Forschungsstandort Schweiz</a:t>
            </a:r>
          </a:p>
          <a:p>
            <a:endParaRPr lang="de-DE" dirty="0"/>
          </a:p>
          <a:p>
            <a:r>
              <a:rPr lang="de-DE" dirty="0"/>
              <a:t>Neben dem Verbot der Tierversuche will die Initiative auch die Forschung am Menschen verbieten, wovon insbesondere die Wirtschafts-, Sozial- und Sportwissenschaften betroffen wären, da klinische und psychologische Versuche verunmöglicht würden. </a:t>
            </a:r>
          </a:p>
          <a:p>
            <a:endParaRPr lang="de-DE" dirty="0"/>
          </a:p>
          <a:p>
            <a:r>
              <a:rPr lang="de-DE" dirty="0"/>
              <a:t>Pharmaindustrie</a:t>
            </a:r>
          </a:p>
          <a:p>
            <a:pPr lvl="1"/>
            <a:r>
              <a:rPr lang="de-DE" dirty="0"/>
              <a:t>Wichtiger Sektor: 46‘500 Beschäftigte 2021 &amp; Umsatz von 110 Mrd. CHF 2020</a:t>
            </a:r>
          </a:p>
          <a:p>
            <a:pPr lvl="1"/>
            <a:r>
              <a:rPr lang="de-DE" dirty="0"/>
              <a:t>Wettbewerbsfähigkeit geht verloren, Risiko von Wegzügen steigt</a:t>
            </a:r>
          </a:p>
          <a:p>
            <a:pPr lvl="1"/>
            <a:r>
              <a:rPr lang="de-DE" dirty="0"/>
              <a:t>Massive Folgen auch für die vor- und nachgelagerten Industrien und Startups</a:t>
            </a:r>
          </a:p>
          <a:p>
            <a:pPr lvl="1"/>
            <a:endParaRPr lang="de-DE" dirty="0"/>
          </a:p>
          <a:p>
            <a:pPr lvl="1"/>
            <a:endParaRPr lang="de-DE" dirty="0"/>
          </a:p>
          <a:p>
            <a:pPr lvl="2"/>
            <a:endParaRPr lang="de-CH" dirty="0"/>
          </a:p>
        </p:txBody>
      </p:sp>
      <p:sp>
        <p:nvSpPr>
          <p:cNvPr id="3" name="Titel 2">
            <a:extLst>
              <a:ext uri="{FF2B5EF4-FFF2-40B4-BE49-F238E27FC236}">
                <a16:creationId xmlns:a16="http://schemas.microsoft.com/office/drawing/2014/main" id="{E3C2ECD8-F555-4EA9-8433-903500AC5F52}"/>
              </a:ext>
            </a:extLst>
          </p:cNvPr>
          <p:cNvSpPr>
            <a:spLocks noGrp="1"/>
          </p:cNvSpPr>
          <p:nvPr>
            <p:ph type="ctrTitle"/>
          </p:nvPr>
        </p:nvSpPr>
        <p:spPr>
          <a:xfrm rot="-180000">
            <a:off x="-100361" y="433392"/>
            <a:ext cx="7640863" cy="923330"/>
          </a:xfrm>
        </p:spPr>
        <p:txBody>
          <a:bodyPr/>
          <a:lstStyle/>
          <a:p>
            <a:r>
              <a:rPr lang="de-DE" dirty="0"/>
              <a:t>Folgen der Initiative </a:t>
            </a:r>
            <a:endParaRPr lang="de-CH" dirty="0"/>
          </a:p>
        </p:txBody>
      </p:sp>
      <p:sp>
        <p:nvSpPr>
          <p:cNvPr id="4" name="Untertitel 3">
            <a:extLst>
              <a:ext uri="{FF2B5EF4-FFF2-40B4-BE49-F238E27FC236}">
                <a16:creationId xmlns:a16="http://schemas.microsoft.com/office/drawing/2014/main" id="{3263E86C-72F1-4CE3-A6C6-4AC6D0A216C5}"/>
              </a:ext>
            </a:extLst>
          </p:cNvPr>
          <p:cNvSpPr>
            <a:spLocks noGrp="1"/>
          </p:cNvSpPr>
          <p:nvPr>
            <p:ph type="subTitle" idx="13"/>
          </p:nvPr>
        </p:nvSpPr>
        <p:spPr>
          <a:xfrm rot="-180000">
            <a:off x="-110258" y="1368450"/>
            <a:ext cx="7272270" cy="535531"/>
          </a:xfrm>
        </p:spPr>
        <p:txBody>
          <a:bodyPr/>
          <a:lstStyle/>
          <a:p>
            <a:r>
              <a:rPr lang="de-DE" dirty="0"/>
              <a:t>Standortattraktivität der Schweiz</a:t>
            </a:r>
            <a:endParaRPr lang="de-CH" dirty="0"/>
          </a:p>
        </p:txBody>
      </p:sp>
      <p:pic>
        <p:nvPicPr>
          <p:cNvPr id="10" name="Picture 2" descr="6 StartUp Icons - Free PSD File">
            <a:extLst>
              <a:ext uri="{FF2B5EF4-FFF2-40B4-BE49-F238E27FC236}">
                <a16:creationId xmlns:a16="http://schemas.microsoft.com/office/drawing/2014/main" id="{65D2B457-4DDE-4FA8-9A04-FEE8F0080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416" y="0"/>
            <a:ext cx="3354902" cy="251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9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2E86013-E724-4BE8-85AE-051BABB8D6F3}"/>
              </a:ext>
            </a:extLst>
          </p:cNvPr>
          <p:cNvSpPr>
            <a:spLocks noGrp="1"/>
          </p:cNvSpPr>
          <p:nvPr>
            <p:ph idx="1"/>
          </p:nvPr>
        </p:nvSpPr>
        <p:spPr/>
        <p:txBody>
          <a:bodyPr/>
          <a:lstStyle/>
          <a:p>
            <a:endParaRPr lang="de-DE" b="1" dirty="0"/>
          </a:p>
          <a:p>
            <a:r>
              <a:rPr lang="de-DE" b="1" dirty="0"/>
              <a:t>Alle die selbst oder deren angehörige in Zukunft auf medizinische Behandlungen angewiesen sind</a:t>
            </a:r>
          </a:p>
          <a:p>
            <a:r>
              <a:rPr lang="de-CH" dirty="0"/>
              <a:t>Kranke, die es nicht vermögen, sich im Ausland behandeln zu lassen</a:t>
            </a:r>
          </a:p>
          <a:p>
            <a:r>
              <a:rPr lang="de-CH" dirty="0"/>
              <a:t>Ärzte, Pflegeperson und Apothekerinnen</a:t>
            </a:r>
          </a:p>
          <a:p>
            <a:r>
              <a:rPr lang="de-CH" dirty="0"/>
              <a:t>Tierärzte, Landwirte, Haustierbesitzer</a:t>
            </a:r>
          </a:p>
          <a:p>
            <a:r>
              <a:rPr lang="de-CH" dirty="0"/>
              <a:t>Studenten, Forschende, Beschäftigte in der </a:t>
            </a:r>
            <a:r>
              <a:rPr lang="de-CH" dirty="0" err="1"/>
              <a:t>Pharma</a:t>
            </a:r>
            <a:r>
              <a:rPr lang="de-CH" dirty="0"/>
              <a:t> und Unternehmer</a:t>
            </a:r>
          </a:p>
          <a:p>
            <a:r>
              <a:rPr lang="de-CH" dirty="0"/>
              <a:t>Exportbranchen, Aussenpolitik der Schweiz</a:t>
            </a:r>
          </a:p>
          <a:p>
            <a:endParaRPr lang="de-CH" dirty="0"/>
          </a:p>
          <a:p>
            <a:endParaRPr lang="de-CH" dirty="0"/>
          </a:p>
          <a:p>
            <a:endParaRPr lang="de-CH" dirty="0"/>
          </a:p>
        </p:txBody>
      </p:sp>
      <p:sp>
        <p:nvSpPr>
          <p:cNvPr id="3" name="Titel 2">
            <a:extLst>
              <a:ext uri="{FF2B5EF4-FFF2-40B4-BE49-F238E27FC236}">
                <a16:creationId xmlns:a16="http://schemas.microsoft.com/office/drawing/2014/main" id="{FAE9980D-E786-4AD1-AF1E-1D0D8DAD500A}"/>
              </a:ext>
            </a:extLst>
          </p:cNvPr>
          <p:cNvSpPr>
            <a:spLocks noGrp="1"/>
          </p:cNvSpPr>
          <p:nvPr>
            <p:ph type="ctrTitle"/>
          </p:nvPr>
        </p:nvSpPr>
        <p:spPr>
          <a:xfrm rot="-180000">
            <a:off x="-100302" y="435650"/>
            <a:ext cx="7554629" cy="923330"/>
          </a:xfrm>
        </p:spPr>
        <p:txBody>
          <a:bodyPr/>
          <a:lstStyle/>
          <a:p>
            <a:r>
              <a:rPr lang="de-DE" dirty="0"/>
              <a:t>Breite Betroffenheit </a:t>
            </a:r>
            <a:endParaRPr lang="de-CH" dirty="0"/>
          </a:p>
        </p:txBody>
      </p:sp>
      <p:sp>
        <p:nvSpPr>
          <p:cNvPr id="4" name="Untertitel 3">
            <a:extLst>
              <a:ext uri="{FF2B5EF4-FFF2-40B4-BE49-F238E27FC236}">
                <a16:creationId xmlns:a16="http://schemas.microsoft.com/office/drawing/2014/main" id="{B549C85F-CA62-445A-A317-1702AA8DB44C}"/>
              </a:ext>
            </a:extLst>
          </p:cNvPr>
          <p:cNvSpPr>
            <a:spLocks noGrp="1"/>
          </p:cNvSpPr>
          <p:nvPr>
            <p:ph type="subTitle" idx="13"/>
          </p:nvPr>
        </p:nvSpPr>
        <p:spPr>
          <a:xfrm rot="-180000">
            <a:off x="-107064" y="1490371"/>
            <a:ext cx="2613026" cy="535531"/>
          </a:xfrm>
        </p:spPr>
        <p:txBody>
          <a:bodyPr/>
          <a:lstStyle/>
          <a:p>
            <a:r>
              <a:rPr lang="de-DE" dirty="0"/>
              <a:t>Im Detail</a:t>
            </a:r>
            <a:endParaRPr lang="de-CH" dirty="0"/>
          </a:p>
        </p:txBody>
      </p:sp>
    </p:spTree>
    <p:extLst>
      <p:ext uri="{BB962C8B-B14F-4D97-AF65-F5344CB8AC3E}">
        <p14:creationId xmlns:p14="http://schemas.microsoft.com/office/powerpoint/2010/main" val="245883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7EFBF0-39EA-48D4-94CE-CC6053D36F37}"/>
              </a:ext>
            </a:extLst>
          </p:cNvPr>
          <p:cNvSpPr>
            <a:spLocks noGrp="1"/>
          </p:cNvSpPr>
          <p:nvPr>
            <p:ph idx="1"/>
          </p:nvPr>
        </p:nvSpPr>
        <p:spPr>
          <a:xfrm>
            <a:off x="342900" y="2366433"/>
            <a:ext cx="11506200" cy="4030662"/>
          </a:xfrm>
        </p:spPr>
        <p:txBody>
          <a:bodyPr/>
          <a:lstStyle/>
          <a:p>
            <a:r>
              <a:rPr lang="de-DE" b="1" dirty="0"/>
              <a:t>Massiv schlechtere Gesundheitsversorgung </a:t>
            </a:r>
            <a:r>
              <a:rPr lang="de-DE" dirty="0"/>
              <a:t>in der Schweiz</a:t>
            </a:r>
          </a:p>
          <a:p>
            <a:endParaRPr lang="de-DE" dirty="0"/>
          </a:p>
          <a:p>
            <a:r>
              <a:rPr lang="de-DE" b="1" dirty="0"/>
              <a:t>Teures und umständliches Ausweichen </a:t>
            </a:r>
            <a:r>
              <a:rPr lang="de-DE" dirty="0"/>
              <a:t>für notwendige Behandlung ins Ausland</a:t>
            </a:r>
          </a:p>
          <a:p>
            <a:endParaRPr lang="de-DE" dirty="0"/>
          </a:p>
          <a:p>
            <a:r>
              <a:rPr lang="de-DE" dirty="0"/>
              <a:t>Verheerend für </a:t>
            </a:r>
            <a:r>
              <a:rPr lang="de-DE" b="1" dirty="0"/>
              <a:t>Forschung und Innovation</a:t>
            </a:r>
            <a:r>
              <a:rPr lang="de-DE" dirty="0"/>
              <a:t>: Verlagerung des Forschungs- und Ausbildungsstandorts Schweiz ins Ausland.</a:t>
            </a:r>
            <a:endParaRPr lang="de-CH" dirty="0"/>
          </a:p>
        </p:txBody>
      </p:sp>
      <p:sp>
        <p:nvSpPr>
          <p:cNvPr id="3" name="Titel 2">
            <a:extLst>
              <a:ext uri="{FF2B5EF4-FFF2-40B4-BE49-F238E27FC236}">
                <a16:creationId xmlns:a16="http://schemas.microsoft.com/office/drawing/2014/main" id="{E62B0089-E88F-41D6-B8C8-3B1294DBEF2C}"/>
              </a:ext>
            </a:extLst>
          </p:cNvPr>
          <p:cNvSpPr>
            <a:spLocks noGrp="1"/>
          </p:cNvSpPr>
          <p:nvPr>
            <p:ph type="ctrTitle"/>
          </p:nvPr>
        </p:nvSpPr>
        <p:spPr>
          <a:xfrm rot="-180000">
            <a:off x="-101701" y="382205"/>
            <a:ext cx="9596978" cy="923330"/>
          </a:xfrm>
        </p:spPr>
        <p:txBody>
          <a:bodyPr/>
          <a:lstStyle/>
          <a:p>
            <a:r>
              <a:rPr lang="de-DE" dirty="0"/>
              <a:t>Darum Nein zur Initiative</a:t>
            </a:r>
            <a:endParaRPr lang="de-CH" dirty="0"/>
          </a:p>
        </p:txBody>
      </p:sp>
      <p:sp>
        <p:nvSpPr>
          <p:cNvPr id="4" name="Untertitel 3">
            <a:extLst>
              <a:ext uri="{FF2B5EF4-FFF2-40B4-BE49-F238E27FC236}">
                <a16:creationId xmlns:a16="http://schemas.microsoft.com/office/drawing/2014/main" id="{704A627B-51BF-4DB6-9E24-0876A6A987B7}"/>
              </a:ext>
            </a:extLst>
          </p:cNvPr>
          <p:cNvSpPr>
            <a:spLocks noGrp="1"/>
          </p:cNvSpPr>
          <p:nvPr>
            <p:ph type="subTitle" idx="13"/>
          </p:nvPr>
        </p:nvSpPr>
        <p:spPr>
          <a:xfrm rot="-180000">
            <a:off x="-111033" y="1338801"/>
            <a:ext cx="8405247" cy="535531"/>
          </a:xfrm>
        </p:spPr>
        <p:txBody>
          <a:bodyPr/>
          <a:lstStyle/>
          <a:p>
            <a:r>
              <a:rPr lang="de-DE" dirty="0"/>
              <a:t>In einem Satz: die Initiative ist zu extrem!</a:t>
            </a:r>
            <a:endParaRPr lang="de-CH" dirty="0"/>
          </a:p>
        </p:txBody>
      </p:sp>
    </p:spTree>
    <p:extLst>
      <p:ext uri="{BB962C8B-B14F-4D97-AF65-F5344CB8AC3E}">
        <p14:creationId xmlns:p14="http://schemas.microsoft.com/office/powerpoint/2010/main" val="332844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7EFBF0-39EA-48D4-94CE-CC6053D36F37}"/>
              </a:ext>
            </a:extLst>
          </p:cNvPr>
          <p:cNvSpPr>
            <a:spLocks noGrp="1"/>
          </p:cNvSpPr>
          <p:nvPr>
            <p:ph idx="1"/>
          </p:nvPr>
        </p:nvSpPr>
        <p:spPr>
          <a:xfrm>
            <a:off x="342900" y="2366433"/>
            <a:ext cx="11506200" cy="4030662"/>
          </a:xfrm>
        </p:spPr>
        <p:txBody>
          <a:bodyPr/>
          <a:lstStyle/>
          <a:p>
            <a:r>
              <a:rPr lang="de-DE" b="1" dirty="0"/>
              <a:t>Tierwohl: </a:t>
            </a:r>
            <a:r>
              <a:rPr lang="de-DE" dirty="0"/>
              <a:t>Die</a:t>
            </a:r>
            <a:r>
              <a:rPr lang="de-DE" b="1" dirty="0"/>
              <a:t> </a:t>
            </a:r>
            <a:r>
              <a:rPr lang="de-DE" dirty="0"/>
              <a:t>Schweiz hat eines der strengsten Tierschutzgesetze der Welt. </a:t>
            </a:r>
          </a:p>
          <a:p>
            <a:endParaRPr lang="de-DE" dirty="0"/>
          </a:p>
          <a:p>
            <a:r>
              <a:rPr lang="de-DE" dirty="0"/>
              <a:t>Entgegen den Behauptungen der Initianten gibt es derzeit </a:t>
            </a:r>
            <a:r>
              <a:rPr lang="de-DE" b="1" dirty="0"/>
              <a:t>KEINE valable Alternative</a:t>
            </a:r>
            <a:r>
              <a:rPr lang="de-DE" dirty="0"/>
              <a:t> zu Tier- und Menschenversuche</a:t>
            </a:r>
          </a:p>
          <a:p>
            <a:endParaRPr lang="de-DE" dirty="0"/>
          </a:p>
          <a:p>
            <a:r>
              <a:rPr lang="de-DE" b="1" dirty="0"/>
              <a:t>Internationales Recht: </a:t>
            </a:r>
            <a:r>
              <a:rPr lang="de-DE" dirty="0"/>
              <a:t>Verletzt WTO-Abkommen, Bilaterale I und verschiedene weitere Freihandelsabkommen. </a:t>
            </a:r>
            <a:endParaRPr lang="de-CH" dirty="0"/>
          </a:p>
        </p:txBody>
      </p:sp>
      <p:sp>
        <p:nvSpPr>
          <p:cNvPr id="3" name="Titel 2">
            <a:extLst>
              <a:ext uri="{FF2B5EF4-FFF2-40B4-BE49-F238E27FC236}">
                <a16:creationId xmlns:a16="http://schemas.microsoft.com/office/drawing/2014/main" id="{E62B0089-E88F-41D6-B8C8-3B1294DBEF2C}"/>
              </a:ext>
            </a:extLst>
          </p:cNvPr>
          <p:cNvSpPr>
            <a:spLocks noGrp="1"/>
          </p:cNvSpPr>
          <p:nvPr>
            <p:ph type="ctrTitle"/>
          </p:nvPr>
        </p:nvSpPr>
        <p:spPr>
          <a:xfrm rot="-180000">
            <a:off x="-101701" y="382205"/>
            <a:ext cx="9596978" cy="923330"/>
          </a:xfrm>
        </p:spPr>
        <p:txBody>
          <a:bodyPr/>
          <a:lstStyle/>
          <a:p>
            <a:r>
              <a:rPr lang="de-DE" dirty="0"/>
              <a:t>Darum Nein zur Initiative</a:t>
            </a:r>
            <a:endParaRPr lang="de-CH" dirty="0"/>
          </a:p>
        </p:txBody>
      </p:sp>
      <p:sp>
        <p:nvSpPr>
          <p:cNvPr id="4" name="Untertitel 3">
            <a:extLst>
              <a:ext uri="{FF2B5EF4-FFF2-40B4-BE49-F238E27FC236}">
                <a16:creationId xmlns:a16="http://schemas.microsoft.com/office/drawing/2014/main" id="{704A627B-51BF-4DB6-9E24-0876A6A987B7}"/>
              </a:ext>
            </a:extLst>
          </p:cNvPr>
          <p:cNvSpPr>
            <a:spLocks noGrp="1"/>
          </p:cNvSpPr>
          <p:nvPr>
            <p:ph type="subTitle" idx="13"/>
          </p:nvPr>
        </p:nvSpPr>
        <p:spPr>
          <a:xfrm rot="-180000">
            <a:off x="-111033" y="1338801"/>
            <a:ext cx="8405247" cy="535531"/>
          </a:xfrm>
        </p:spPr>
        <p:txBody>
          <a:bodyPr/>
          <a:lstStyle/>
          <a:p>
            <a:r>
              <a:rPr lang="de-DE" dirty="0"/>
              <a:t>In einem Satz: die Initiative ist zu extrem!</a:t>
            </a:r>
            <a:endParaRPr lang="de-CH" dirty="0"/>
          </a:p>
        </p:txBody>
      </p:sp>
    </p:spTree>
    <p:extLst>
      <p:ext uri="{BB962C8B-B14F-4D97-AF65-F5344CB8AC3E}">
        <p14:creationId xmlns:p14="http://schemas.microsoft.com/office/powerpoint/2010/main" val="2668121752"/>
      </p:ext>
    </p:extLst>
  </p:cSld>
  <p:clrMapOvr>
    <a:masterClrMapping/>
  </p:clrMapOvr>
</p:sld>
</file>

<file path=ppt/theme/theme1.xml><?xml version="1.0" encoding="utf-8"?>
<a:theme xmlns:a="http://schemas.openxmlformats.org/drawingml/2006/main" name="Office">
  <a:themeElements>
    <a:clrScheme name="FDP Farben">
      <a:dk1>
        <a:srgbClr val="171616"/>
      </a:dk1>
      <a:lt1>
        <a:srgbClr val="FFFFFF"/>
      </a:lt1>
      <a:dk2>
        <a:srgbClr val="171616"/>
      </a:dk2>
      <a:lt2>
        <a:srgbClr val="FFFFFF"/>
      </a:lt2>
      <a:accent1>
        <a:srgbClr val="2F60AC"/>
      </a:accent1>
      <a:accent2>
        <a:srgbClr val="4C92FF"/>
      </a:accent2>
      <a:accent3>
        <a:srgbClr val="0064FF"/>
      </a:accent3>
      <a:accent4>
        <a:srgbClr val="26497F"/>
      </a:accent4>
      <a:accent5>
        <a:srgbClr val="0890FF"/>
      </a:accent5>
      <a:accent6>
        <a:srgbClr val="00487F"/>
      </a:accent6>
      <a:hlink>
        <a:srgbClr val="00487F"/>
      </a:hlink>
      <a:folHlink>
        <a:srgbClr val="009FE3"/>
      </a:folHlink>
    </a:clrScheme>
    <a:fontScheme name="FDP Schrift">
      <a:majorFont>
        <a:latin typeface="Linotype Univers 320 CnLight"/>
        <a:ea typeface=""/>
        <a:cs typeface=""/>
      </a:majorFont>
      <a:minorFont>
        <a:latin typeface="Linotype Univers 420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DP_Vorlage_Arial.potx" id="{6BBA2D89-1A38-4204-B036-89F7F2382344}" vid="{684C3D1B-A85F-40ED-B477-7CFDDE98CC8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FDP_Vorlage_Arial</Template>
  <TotalTime>0</TotalTime>
  <Words>1275</Words>
  <Application>Microsoft Office PowerPoint</Application>
  <PresentationFormat>Grand écran</PresentationFormat>
  <Paragraphs>146</Paragraphs>
  <Slides>11</Slides>
  <Notes>11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Calibri</vt:lpstr>
      <vt:lpstr>Office</vt:lpstr>
      <vt:lpstr>Nein zur Tier- und</vt:lpstr>
      <vt:lpstr>Worum geht es?</vt:lpstr>
      <vt:lpstr>Folgen der Initiative </vt:lpstr>
      <vt:lpstr>Folgen der Initiative </vt:lpstr>
      <vt:lpstr>Folgen der Initiative </vt:lpstr>
      <vt:lpstr>Folgen der Initiative </vt:lpstr>
      <vt:lpstr>Breite Betroffenheit </vt:lpstr>
      <vt:lpstr>Darum Nein zur Initiative</vt:lpstr>
      <vt:lpstr>Darum Nein zur Initiative</vt:lpstr>
      <vt:lpstr>Bundesrat und Parlament</vt:lpstr>
      <vt:lpstr>Zusammengefasst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Pestizidverbot- und Trinkwasser-</dc:title>
  <dc:creator>Sara Fighera - PLR.Les Libéraux Radicaux</dc:creator>
  <cp:lastModifiedBy>Sara Fighera - PLR.Les Libéraux Radicaux</cp:lastModifiedBy>
  <cp:revision>219</cp:revision>
  <dcterms:created xsi:type="dcterms:W3CDTF">2021-03-24T09:12:50Z</dcterms:created>
  <dcterms:modified xsi:type="dcterms:W3CDTF">2021-12-21T11:33:32Z</dcterms:modified>
</cp:coreProperties>
</file>