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9" r:id="rId5"/>
    <p:sldId id="260" r:id="rId6"/>
    <p:sldId id="273" r:id="rId7"/>
    <p:sldId id="270" r:id="rId8"/>
    <p:sldId id="271" r:id="rId9"/>
    <p:sldId id="272" r:id="rId10"/>
    <p:sldId id="268" r:id="rId11"/>
    <p:sldId id="277" r:id="rId12"/>
    <p:sldId id="278" r:id="rId13"/>
    <p:sldId id="275" r:id="rId14"/>
    <p:sldId id="276" r:id="rId15"/>
    <p:sldId id="262"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D0F5"/>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69062" autoAdjust="0"/>
  </p:normalViewPr>
  <p:slideViewPr>
    <p:cSldViewPr snapToGrid="0" showGuides="1">
      <p:cViewPr varScale="1">
        <p:scale>
          <a:sx n="60" d="100"/>
          <a:sy n="60" d="100"/>
        </p:scale>
        <p:origin x="96" y="47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o Ramphos - FDP.Die Liberalen" userId="4502a5eb-1c06-4c26-953c-eb621e97c6e6" providerId="ADAL" clId="{1C01B3C8-A784-425A-8803-99B1028F6D95}"/>
    <pc:docChg chg="undo redo custSel modSld">
      <pc:chgData name="Roberto Ramphos - FDP.Die Liberalen" userId="4502a5eb-1c06-4c26-953c-eb621e97c6e6" providerId="ADAL" clId="{1C01B3C8-A784-425A-8803-99B1028F6D95}" dt="2023-03-14T08:01:52.477" v="17" actId="14100"/>
      <pc:docMkLst>
        <pc:docMk/>
      </pc:docMkLst>
      <pc:sldChg chg="modSp mod">
        <pc:chgData name="Roberto Ramphos - FDP.Die Liberalen" userId="4502a5eb-1c06-4c26-953c-eb621e97c6e6" providerId="ADAL" clId="{1C01B3C8-A784-425A-8803-99B1028F6D95}" dt="2023-03-14T08:01:52.477" v="17" actId="14100"/>
        <pc:sldMkLst>
          <pc:docMk/>
          <pc:sldMk cId="3194107229" sldId="276"/>
        </pc:sldMkLst>
        <pc:spChg chg="mod">
          <ac:chgData name="Roberto Ramphos - FDP.Die Liberalen" userId="4502a5eb-1c06-4c26-953c-eb621e97c6e6" providerId="ADAL" clId="{1C01B3C8-A784-425A-8803-99B1028F6D95}" dt="2023-03-14T08:01:52.477" v="17" actId="14100"/>
          <ac:spMkLst>
            <pc:docMk/>
            <pc:sldMk cId="3194107229" sldId="276"/>
            <ac:spMk id="2" creationId="{2AE605BE-30C5-4941-B2C2-102723BB5237}"/>
          </ac:spMkLst>
        </pc:spChg>
      </pc:sldChg>
    </pc:docChg>
  </pc:docChgLst>
  <pc:docChgLst>
    <pc:chgData name="Sara Fighera - PLR.Les Libéraux Radicaux" userId="81f1803a-4c47-4787-8c27-f9636de006e4" providerId="ADAL" clId="{5D1A96D8-C080-418A-86B9-CC1DCF00D07F}"/>
    <pc:docChg chg="custSel addSld delSld modSld">
      <pc:chgData name="Sara Fighera - PLR.Les Libéraux Radicaux" userId="81f1803a-4c47-4787-8c27-f9636de006e4" providerId="ADAL" clId="{5D1A96D8-C080-418A-86B9-CC1DCF00D07F}" dt="2023-03-14T10:04:58.435" v="39" actId="47"/>
      <pc:docMkLst>
        <pc:docMk/>
      </pc:docMkLst>
      <pc:sldChg chg="del">
        <pc:chgData name="Sara Fighera - PLR.Les Libéraux Radicaux" userId="81f1803a-4c47-4787-8c27-f9636de006e4" providerId="ADAL" clId="{5D1A96D8-C080-418A-86B9-CC1DCF00D07F}" dt="2023-03-14T10:04:58.435" v="39" actId="47"/>
        <pc:sldMkLst>
          <pc:docMk/>
          <pc:sldMk cId="1885718304" sldId="267"/>
        </pc:sldMkLst>
      </pc:sldChg>
      <pc:sldChg chg="modSp mod">
        <pc:chgData name="Sara Fighera - PLR.Les Libéraux Radicaux" userId="81f1803a-4c47-4787-8c27-f9636de006e4" providerId="ADAL" clId="{5D1A96D8-C080-418A-86B9-CC1DCF00D07F}" dt="2023-03-14T10:01:23.786" v="23" actId="14100"/>
        <pc:sldMkLst>
          <pc:docMk/>
          <pc:sldMk cId="268607993" sldId="268"/>
        </pc:sldMkLst>
        <pc:spChg chg="mod">
          <ac:chgData name="Sara Fighera - PLR.Les Libéraux Radicaux" userId="81f1803a-4c47-4787-8c27-f9636de006e4" providerId="ADAL" clId="{5D1A96D8-C080-418A-86B9-CC1DCF00D07F}" dt="2023-03-14T10:01:23.786" v="23" actId="14100"/>
          <ac:spMkLst>
            <pc:docMk/>
            <pc:sldMk cId="268607993" sldId="268"/>
            <ac:spMk id="3" creationId="{4BC6148A-3CD8-4C06-9832-42AFF2D1680B}"/>
          </ac:spMkLst>
        </pc:spChg>
      </pc:sldChg>
      <pc:sldChg chg="addSp delSp modSp mod">
        <pc:chgData name="Sara Fighera - PLR.Les Libéraux Radicaux" userId="81f1803a-4c47-4787-8c27-f9636de006e4" providerId="ADAL" clId="{5D1A96D8-C080-418A-86B9-CC1DCF00D07F}" dt="2023-03-14T09:55:51.709" v="13" actId="5793"/>
        <pc:sldMkLst>
          <pc:docMk/>
          <pc:sldMk cId="2206979990" sldId="270"/>
        </pc:sldMkLst>
        <pc:spChg chg="mod">
          <ac:chgData name="Sara Fighera - PLR.Les Libéraux Radicaux" userId="81f1803a-4c47-4787-8c27-f9636de006e4" providerId="ADAL" clId="{5D1A96D8-C080-418A-86B9-CC1DCF00D07F}" dt="2023-03-14T09:55:51.709" v="13" actId="5793"/>
          <ac:spMkLst>
            <pc:docMk/>
            <pc:sldMk cId="2206979990" sldId="270"/>
            <ac:spMk id="2" creationId="{F00E1C19-23E1-F4B2-CD4B-3531C25D4432}"/>
          </ac:spMkLst>
        </pc:spChg>
        <pc:spChg chg="del">
          <ac:chgData name="Sara Fighera - PLR.Les Libéraux Radicaux" userId="81f1803a-4c47-4787-8c27-f9636de006e4" providerId="ADAL" clId="{5D1A96D8-C080-418A-86B9-CC1DCF00D07F}" dt="2023-03-08T19:56:28.246" v="0" actId="478"/>
          <ac:spMkLst>
            <pc:docMk/>
            <pc:sldMk cId="2206979990" sldId="270"/>
            <ac:spMk id="4" creationId="{723C8BCA-C409-2336-D663-178200F2C847}"/>
          </ac:spMkLst>
        </pc:spChg>
        <pc:spChg chg="add mod">
          <ac:chgData name="Sara Fighera - PLR.Les Libéraux Radicaux" userId="81f1803a-4c47-4787-8c27-f9636de006e4" providerId="ADAL" clId="{5D1A96D8-C080-418A-86B9-CC1DCF00D07F}" dt="2023-03-08T19:56:28.417" v="1"/>
          <ac:spMkLst>
            <pc:docMk/>
            <pc:sldMk cId="2206979990" sldId="270"/>
            <ac:spMk id="5" creationId="{0728BBFA-2A28-6A3A-294B-9B61E426177D}"/>
          </ac:spMkLst>
        </pc:spChg>
      </pc:sldChg>
      <pc:sldChg chg="modNotesTx">
        <pc:chgData name="Sara Fighera - PLR.Les Libéraux Radicaux" userId="81f1803a-4c47-4787-8c27-f9636de006e4" providerId="ADAL" clId="{5D1A96D8-C080-418A-86B9-CC1DCF00D07F}" dt="2023-03-14T09:57:02.531" v="22" actId="20577"/>
        <pc:sldMkLst>
          <pc:docMk/>
          <pc:sldMk cId="3502851774" sldId="272"/>
        </pc:sldMkLst>
      </pc:sldChg>
      <pc:sldChg chg="modSp mod">
        <pc:chgData name="Sara Fighera - PLR.Les Libéraux Radicaux" userId="81f1803a-4c47-4787-8c27-f9636de006e4" providerId="ADAL" clId="{5D1A96D8-C080-418A-86B9-CC1DCF00D07F}" dt="2023-03-14T09:55:30.873" v="9" actId="1076"/>
        <pc:sldMkLst>
          <pc:docMk/>
          <pc:sldMk cId="1678149756" sldId="273"/>
        </pc:sldMkLst>
        <pc:picChg chg="mod">
          <ac:chgData name="Sara Fighera - PLR.Les Libéraux Radicaux" userId="81f1803a-4c47-4787-8c27-f9636de006e4" providerId="ADAL" clId="{5D1A96D8-C080-418A-86B9-CC1DCF00D07F}" dt="2023-03-14T09:55:30.873" v="9" actId="1076"/>
          <ac:picMkLst>
            <pc:docMk/>
            <pc:sldMk cId="1678149756" sldId="273"/>
            <ac:picMk id="6" creationId="{6CD5123A-201D-6ECB-35E8-7961DD16E69E}"/>
          </ac:picMkLst>
        </pc:picChg>
      </pc:sldChg>
      <pc:sldChg chg="modSp mod modNotesTx">
        <pc:chgData name="Sara Fighera - PLR.Les Libéraux Radicaux" userId="81f1803a-4c47-4787-8c27-f9636de006e4" providerId="ADAL" clId="{5D1A96D8-C080-418A-86B9-CC1DCF00D07F}" dt="2023-03-14T10:02:03.113" v="25" actId="20577"/>
        <pc:sldMkLst>
          <pc:docMk/>
          <pc:sldMk cId="2201883211" sldId="277"/>
        </pc:sldMkLst>
        <pc:spChg chg="mod">
          <ac:chgData name="Sara Fighera - PLR.Les Libéraux Radicaux" userId="81f1803a-4c47-4787-8c27-f9636de006e4" providerId="ADAL" clId="{5D1A96D8-C080-418A-86B9-CC1DCF00D07F}" dt="2023-03-14T10:01:46.135" v="24" actId="14100"/>
          <ac:spMkLst>
            <pc:docMk/>
            <pc:sldMk cId="2201883211" sldId="277"/>
            <ac:spMk id="4" creationId="{93E2B439-8A2F-4870-AEC8-8374AB9BBD65}"/>
          </ac:spMkLst>
        </pc:spChg>
      </pc:sldChg>
      <pc:sldChg chg="modSp new mod">
        <pc:chgData name="Sara Fighera - PLR.Les Libéraux Radicaux" userId="81f1803a-4c47-4787-8c27-f9636de006e4" providerId="ADAL" clId="{5D1A96D8-C080-418A-86B9-CC1DCF00D07F}" dt="2023-03-14T10:04:56.501" v="38" actId="27636"/>
        <pc:sldMkLst>
          <pc:docMk/>
          <pc:sldMk cId="4183079973" sldId="278"/>
        </pc:sldMkLst>
        <pc:spChg chg="mod">
          <ac:chgData name="Sara Fighera - PLR.Les Libéraux Radicaux" userId="81f1803a-4c47-4787-8c27-f9636de006e4" providerId="ADAL" clId="{5D1A96D8-C080-418A-86B9-CC1DCF00D07F}" dt="2023-03-14T10:04:56.501" v="38" actId="27636"/>
          <ac:spMkLst>
            <pc:docMk/>
            <pc:sldMk cId="4183079973" sldId="278"/>
            <ac:spMk id="2" creationId="{4ADB4850-7E94-FB7C-9DDD-001C270152ED}"/>
          </ac:spMkLst>
        </pc:spChg>
        <pc:spChg chg="mod">
          <ac:chgData name="Sara Fighera - PLR.Les Libéraux Radicaux" userId="81f1803a-4c47-4787-8c27-f9636de006e4" providerId="ADAL" clId="{5D1A96D8-C080-418A-86B9-CC1DCF00D07F}" dt="2023-03-14T10:04:34.620" v="29" actId="14100"/>
          <ac:spMkLst>
            <pc:docMk/>
            <pc:sldMk cId="4183079973" sldId="278"/>
            <ac:spMk id="3" creationId="{FC8B0C6C-71F0-8B5D-7FEE-03F9D6E2508D}"/>
          </ac:spMkLst>
        </pc:spChg>
        <pc:spChg chg="mod">
          <ac:chgData name="Sara Fighera - PLR.Les Libéraux Radicaux" userId="81f1803a-4c47-4787-8c27-f9636de006e4" providerId="ADAL" clId="{5D1A96D8-C080-418A-86B9-CC1DCF00D07F}" dt="2023-03-14T10:04:44.443" v="32" actId="14100"/>
          <ac:spMkLst>
            <pc:docMk/>
            <pc:sldMk cId="4183079973" sldId="278"/>
            <ac:spMk id="4" creationId="{7794BCBA-F7BA-8551-D36C-27E61BC27A8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7B34D-BC31-47A0-84A7-D380ABAD7CC5}" type="datetimeFigureOut">
              <a:rPr lang="fr-CH" smtClean="0"/>
              <a:t>14.03.2023</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C0D01-DFFB-4EF0-B6C7-AAA8DE20D4A9}" type="slidenum">
              <a:rPr lang="fr-CH" smtClean="0"/>
              <a:t>‹N°›</a:t>
            </a:fld>
            <a:endParaRPr lang="fr-CH"/>
          </a:p>
        </p:txBody>
      </p:sp>
    </p:spTree>
    <p:extLst>
      <p:ext uri="{BB962C8B-B14F-4D97-AF65-F5344CB8AC3E}">
        <p14:creationId xmlns:p14="http://schemas.microsoft.com/office/powerpoint/2010/main" val="372402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Dan dem attraktiven Standort ist die Unternehmenssteuer ist für die Schweiz zu einer wichtigen Einnahmequelle geworden. Der gilt es Sorge zu tragen.</a:t>
            </a:r>
          </a:p>
        </p:txBody>
      </p:sp>
      <p:sp>
        <p:nvSpPr>
          <p:cNvPr id="4" name="Foliennummernplatzhalter 3"/>
          <p:cNvSpPr>
            <a:spLocks noGrp="1"/>
          </p:cNvSpPr>
          <p:nvPr>
            <p:ph type="sldNum" sz="quarter" idx="5"/>
          </p:nvPr>
        </p:nvSpPr>
        <p:spPr/>
        <p:txBody>
          <a:bodyPr/>
          <a:lstStyle/>
          <a:p>
            <a:fld id="{419FE1C3-0D0E-4045-BA55-56FB6C3D47C6}" type="slidenum">
              <a:rPr lang="de-CH" smtClean="0"/>
              <a:t>5</a:t>
            </a:fld>
            <a:endParaRPr lang="de-CH"/>
          </a:p>
        </p:txBody>
      </p:sp>
    </p:spTree>
    <p:extLst>
      <p:ext uri="{BB962C8B-B14F-4D97-AF65-F5344CB8AC3E}">
        <p14:creationId xmlns:p14="http://schemas.microsoft.com/office/powerpoint/2010/main" val="1573532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Wenige Unternehmen tragen überproportional stark zum Schweizer Erfolgsmodell bei.</a:t>
            </a:r>
          </a:p>
          <a:p>
            <a:endParaRPr lang="de-CH" dirty="0"/>
          </a:p>
          <a:p>
            <a:r>
              <a:rPr lang="de-CH" dirty="0" err="1"/>
              <a:t>Def</a:t>
            </a:r>
            <a:r>
              <a:rPr lang="de-CH" dirty="0"/>
              <a:t>. STAGRE DATEN</a:t>
            </a:r>
          </a:p>
          <a:p>
            <a:endParaRPr lang="de-CH" dirty="0"/>
          </a:p>
          <a:p>
            <a:pPr marL="171450" indent="-171450">
              <a:buFontTx/>
              <a:buChar char="-"/>
            </a:pPr>
            <a:r>
              <a:rPr lang="de-CH" dirty="0"/>
              <a:t>Inländisch kontrolliert: I</a:t>
            </a:r>
            <a:r>
              <a:rPr lang="de-DE" b="0" i="0" dirty="0">
                <a:solidFill>
                  <a:srgbClr val="454545"/>
                </a:solidFill>
                <a:effectLst/>
                <a:latin typeface="Frutiger Neue"/>
              </a:rPr>
              <a:t>n der Schweiz ansässigen Unternehmen, bei dem </a:t>
            </a:r>
            <a:r>
              <a:rPr lang="de-DE" b="1" i="0" dirty="0">
                <a:solidFill>
                  <a:srgbClr val="454545"/>
                </a:solidFill>
                <a:effectLst/>
                <a:latin typeface="Frutiger Neue"/>
              </a:rPr>
              <a:t>mehr als 50% der Stimmrechte in der Schweiz liegen</a:t>
            </a:r>
            <a:r>
              <a:rPr lang="de-DE" b="0" i="0" dirty="0">
                <a:solidFill>
                  <a:srgbClr val="454545"/>
                </a:solidFill>
                <a:effectLst/>
                <a:latin typeface="Frutiger Neue"/>
              </a:rPr>
              <a:t>.</a:t>
            </a:r>
          </a:p>
          <a:p>
            <a:pPr marL="171450" indent="-171450">
              <a:buFontTx/>
              <a:buChar char="-"/>
            </a:pPr>
            <a:r>
              <a:rPr lang="de-CH" dirty="0"/>
              <a:t>Ausländisch kontrolliert: I</a:t>
            </a:r>
            <a:r>
              <a:rPr lang="de-DE" b="0" i="0" dirty="0">
                <a:solidFill>
                  <a:srgbClr val="454545"/>
                </a:solidFill>
                <a:effectLst/>
                <a:latin typeface="Frutiger Neue"/>
              </a:rPr>
              <a:t>n der Schweiz ansässigen Unternehmen, welche einer Unternehmensgruppe mit Sitz in der Schweiz oder im Ausland angehören und ein </a:t>
            </a:r>
            <a:r>
              <a:rPr lang="de-DE" b="1" i="0" dirty="0">
                <a:solidFill>
                  <a:srgbClr val="454545"/>
                </a:solidFill>
                <a:effectLst/>
                <a:latin typeface="Frutiger Neue"/>
              </a:rPr>
              <a:t>ausländisches Unternehmen mehr als 50% der Stimmrechte </a:t>
            </a:r>
            <a:r>
              <a:rPr lang="de-DE" b="0" i="0" dirty="0">
                <a:solidFill>
                  <a:srgbClr val="454545"/>
                </a:solidFill>
                <a:effectLst/>
                <a:latin typeface="Frutiger Neue"/>
              </a:rPr>
              <a:t>des schweizerischen Unternehmens besitzt.</a:t>
            </a:r>
            <a:endParaRPr lang="de-CH" b="0" i="0" dirty="0">
              <a:solidFill>
                <a:srgbClr val="454545"/>
              </a:solidFill>
              <a:effectLst/>
              <a:latin typeface="Frutiger Neue"/>
            </a:endParaRPr>
          </a:p>
          <a:p>
            <a:pPr marL="171450" indent="-171450">
              <a:buFontTx/>
              <a:buChar char="-"/>
            </a:pPr>
            <a:r>
              <a:rPr lang="de-CH" dirty="0"/>
              <a:t>Andere: Alle anderen Unternehmen in der Schweiz.</a:t>
            </a:r>
          </a:p>
        </p:txBody>
      </p:sp>
      <p:sp>
        <p:nvSpPr>
          <p:cNvPr id="4" name="Foliennummernplatzhalter 3"/>
          <p:cNvSpPr>
            <a:spLocks noGrp="1"/>
          </p:cNvSpPr>
          <p:nvPr>
            <p:ph type="sldNum" sz="quarter" idx="5"/>
          </p:nvPr>
        </p:nvSpPr>
        <p:spPr/>
        <p:txBody>
          <a:bodyPr/>
          <a:lstStyle/>
          <a:p>
            <a:fld id="{419FE1C3-0D0E-4045-BA55-56FB6C3D47C6}" type="slidenum">
              <a:rPr lang="de-CH" smtClean="0"/>
              <a:t>6</a:t>
            </a:fld>
            <a:endParaRPr lang="de-CH"/>
          </a:p>
        </p:txBody>
      </p:sp>
    </p:spTree>
    <p:extLst>
      <p:ext uri="{BB962C8B-B14F-4D97-AF65-F5344CB8AC3E}">
        <p14:creationId xmlns:p14="http://schemas.microsoft.com/office/powerpoint/2010/main" val="3768658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419FE1C3-0D0E-4045-BA55-56FB6C3D47C6}" type="slidenum">
              <a:rPr lang="de-CH" smtClean="0"/>
              <a:t>7</a:t>
            </a:fld>
            <a:endParaRPr lang="de-CH"/>
          </a:p>
        </p:txBody>
      </p:sp>
    </p:spTree>
    <p:extLst>
      <p:ext uri="{BB962C8B-B14F-4D97-AF65-F5344CB8AC3E}">
        <p14:creationId xmlns:p14="http://schemas.microsoft.com/office/powerpoint/2010/main" val="4200583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Falls Frage kommt «Wieso eine Verfassungsänderung?»:</a:t>
            </a:r>
          </a:p>
          <a:p>
            <a:endParaRPr lang="de-CH" dirty="0"/>
          </a:p>
          <a:p>
            <a:r>
              <a:rPr lang="de-CH" dirty="0"/>
              <a:t>In der Verfassung steht: «</a:t>
            </a:r>
            <a:r>
              <a:rPr lang="de-CH"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Die Kantone sind souverän, soweit ihre Souveränität nicht durch die Bundesverfassung beschränkt ist, und üben alle Rechte aus, die nicht dem Bund übertragen sind» Besteuerung ist ein Teil der Souveränität de Kantone. Daher wäre eine unterschiedliche Besteuerung von grossen und kleinen Unternehmen verfassungswidrig -&gt; Verfassungsänderung notwendig </a:t>
            </a:r>
            <a:endParaRPr lang="de-CH" dirty="0"/>
          </a:p>
        </p:txBody>
      </p:sp>
      <p:sp>
        <p:nvSpPr>
          <p:cNvPr id="4" name="Foliennummernplatzhalter 3"/>
          <p:cNvSpPr>
            <a:spLocks noGrp="1"/>
          </p:cNvSpPr>
          <p:nvPr>
            <p:ph type="sldNum" sz="quarter" idx="5"/>
          </p:nvPr>
        </p:nvSpPr>
        <p:spPr/>
        <p:txBody>
          <a:bodyPr/>
          <a:lstStyle/>
          <a:p>
            <a:fld id="{419FE1C3-0D0E-4045-BA55-56FB6C3D47C6}" type="slidenum">
              <a:rPr lang="de-CH" smtClean="0"/>
              <a:t>8</a:t>
            </a:fld>
            <a:endParaRPr lang="de-CH"/>
          </a:p>
        </p:txBody>
      </p:sp>
    </p:spTree>
    <p:extLst>
      <p:ext uri="{BB962C8B-B14F-4D97-AF65-F5344CB8AC3E}">
        <p14:creationId xmlns:p14="http://schemas.microsoft.com/office/powerpoint/2010/main" val="2140427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D3C3F3-0A2B-4197-BDEC-F7933E6ACD4B}"/>
              </a:ext>
            </a:extLst>
          </p:cNvPr>
          <p:cNvSpPr>
            <a:spLocks noGrp="1"/>
          </p:cNvSpPr>
          <p:nvPr>
            <p:ph type="ctrTitle" hasCustomPrompt="1"/>
          </p:nvPr>
        </p:nvSpPr>
        <p:spPr>
          <a:xfrm rot="-180000">
            <a:off x="-96711" y="2340291"/>
            <a:ext cx="2316195" cy="923330"/>
          </a:xfrm>
          <a:prstGeom prst="rect">
            <a:avLst/>
          </a:prstGeom>
          <a:solidFill>
            <a:schemeClr val="accent1"/>
          </a:solidFill>
        </p:spPr>
        <p:txBody>
          <a:bodyPr wrap="square" lIns="720000" rIns="180000" anchor="ctr">
            <a:noAutofit/>
          </a:bodyPr>
          <a:lstStyle>
            <a:lvl1pPr marL="0" algn="l">
              <a:defRPr sz="6000" b="0">
                <a:solidFill>
                  <a:schemeClr val="bg1"/>
                </a:solidFill>
                <a:latin typeface="Arial" panose="020B0604020202020204" pitchFamily="34" charset="0"/>
                <a:cs typeface="Arial" panose="020B0604020202020204" pitchFamily="34" charset="0"/>
              </a:defRPr>
            </a:lvl1pPr>
          </a:lstStyle>
          <a:p>
            <a:r>
              <a:rPr lang="de-DE" dirty="0"/>
              <a:t>Titel </a:t>
            </a:r>
            <a:endParaRPr lang="de-CH" dirty="0"/>
          </a:p>
        </p:txBody>
      </p:sp>
      <p:sp>
        <p:nvSpPr>
          <p:cNvPr id="3" name="Untertitel 2">
            <a:extLst>
              <a:ext uri="{FF2B5EF4-FFF2-40B4-BE49-F238E27FC236}">
                <a16:creationId xmlns:a16="http://schemas.microsoft.com/office/drawing/2014/main" id="{E4B89BC6-2A3F-4137-96DF-549E9DE4C5D5}"/>
              </a:ext>
            </a:extLst>
          </p:cNvPr>
          <p:cNvSpPr>
            <a:spLocks noGrp="1"/>
          </p:cNvSpPr>
          <p:nvPr>
            <p:ph type="subTitle" idx="1" hasCustomPrompt="1"/>
          </p:nvPr>
        </p:nvSpPr>
        <p:spPr>
          <a:xfrm rot="-180000">
            <a:off x="-107064" y="3257921"/>
            <a:ext cx="2613525" cy="535531"/>
          </a:xfrm>
          <a:prstGeom prst="rect">
            <a:avLst/>
          </a:prstGeom>
          <a:solidFill>
            <a:schemeClr val="accent3"/>
          </a:solidFill>
        </p:spPr>
        <p:txBody>
          <a:bodyPr wrap="square" lIns="792000" rIns="180000" anchor="ctr">
            <a:noAutofit/>
          </a:bodyPr>
          <a:lstStyle>
            <a:lvl1pPr marL="0" indent="0" algn="l">
              <a:spcBef>
                <a:spcPts val="0"/>
              </a:spcBef>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endParaRPr lang="de-CH" dirty="0"/>
          </a:p>
        </p:txBody>
      </p:sp>
      <p:sp>
        <p:nvSpPr>
          <p:cNvPr id="4" name="Datumsplatzhalter 3">
            <a:extLst>
              <a:ext uri="{FF2B5EF4-FFF2-40B4-BE49-F238E27FC236}">
                <a16:creationId xmlns:a16="http://schemas.microsoft.com/office/drawing/2014/main" id="{581DA72D-99DC-4545-8B5F-864B5F53501D}"/>
              </a:ext>
            </a:extLst>
          </p:cNvPr>
          <p:cNvSpPr>
            <a:spLocks noGrp="1"/>
          </p:cNvSpPr>
          <p:nvPr>
            <p:ph type="dt" sz="half" idx="10"/>
          </p:nvPr>
        </p:nvSpPr>
        <p:spPr/>
        <p:txBody>
          <a:bodyPr/>
          <a:lstStyle/>
          <a:p>
            <a:fld id="{55B69A6B-556E-44DD-BD1E-8F09F6CA3CBA}" type="datetimeFigureOut">
              <a:rPr lang="de-CH" smtClean="0"/>
              <a:t>14.03.2023</a:t>
            </a:fld>
            <a:endParaRPr lang="de-CH" dirty="0"/>
          </a:p>
        </p:txBody>
      </p:sp>
      <p:sp>
        <p:nvSpPr>
          <p:cNvPr id="5" name="Fußzeilenplatzhalter 4">
            <a:extLst>
              <a:ext uri="{FF2B5EF4-FFF2-40B4-BE49-F238E27FC236}">
                <a16:creationId xmlns:a16="http://schemas.microsoft.com/office/drawing/2014/main" id="{A5B9D385-FE7D-47EB-97AC-3F1774B86C35}"/>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E774A9D-4800-48DE-BA09-19467F6CB3F4}"/>
              </a:ext>
            </a:extLst>
          </p:cNvPr>
          <p:cNvSpPr>
            <a:spLocks noGrp="1"/>
          </p:cNvSpPr>
          <p:nvPr>
            <p:ph type="sldNum" sz="quarter" idx="12"/>
          </p:nvPr>
        </p:nvSpPr>
        <p:spPr/>
        <p:txBody>
          <a:bodyPr/>
          <a:lstStyle/>
          <a:p>
            <a:fld id="{99EF64EB-B540-4796-AADA-3B00FD8F9FDD}" type="slidenum">
              <a:rPr lang="de-CH" smtClean="0"/>
              <a:t>‹N°›</a:t>
            </a:fld>
            <a:endParaRPr lang="de-CH" dirty="0"/>
          </a:p>
        </p:txBody>
      </p:sp>
      <p:pic>
        <p:nvPicPr>
          <p:cNvPr id="7" name="Image 16">
            <a:extLst>
              <a:ext uri="{FF2B5EF4-FFF2-40B4-BE49-F238E27FC236}">
                <a16:creationId xmlns:a16="http://schemas.microsoft.com/office/drawing/2014/main" id="{669639FE-38B4-4EBA-9AB6-4460FD0B64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528" y="450029"/>
            <a:ext cx="1065116" cy="701003"/>
          </a:xfrm>
          <a:prstGeom prst="rect">
            <a:avLst/>
          </a:prstGeom>
        </p:spPr>
      </p:pic>
      <p:grpSp>
        <p:nvGrpSpPr>
          <p:cNvPr id="33" name="Gruppieren 32">
            <a:extLst>
              <a:ext uri="{FF2B5EF4-FFF2-40B4-BE49-F238E27FC236}">
                <a16:creationId xmlns:a16="http://schemas.microsoft.com/office/drawing/2014/main" id="{CDB1D2AD-F49E-4DF9-9B5C-795CC7F99AD3}"/>
              </a:ext>
            </a:extLst>
          </p:cNvPr>
          <p:cNvGrpSpPr/>
          <p:nvPr userDrawn="1"/>
        </p:nvGrpSpPr>
        <p:grpSpPr>
          <a:xfrm rot="-180000">
            <a:off x="9782771" y="5523967"/>
            <a:ext cx="1940641" cy="782137"/>
            <a:chOff x="7835314" y="4493451"/>
            <a:chExt cx="1940641" cy="782137"/>
          </a:xfrm>
        </p:grpSpPr>
        <p:sp>
          <p:nvSpPr>
            <p:cNvPr id="17" name="Textfeld 16">
              <a:extLst>
                <a:ext uri="{FF2B5EF4-FFF2-40B4-BE49-F238E27FC236}">
                  <a16:creationId xmlns:a16="http://schemas.microsoft.com/office/drawing/2014/main" id="{F6D59666-C7C5-4AA4-BA20-B2AB8CCB2352}"/>
                </a:ext>
              </a:extLst>
            </p:cNvPr>
            <p:cNvSpPr txBox="1"/>
            <p:nvPr userDrawn="1"/>
          </p:nvSpPr>
          <p:spPr>
            <a:xfrm>
              <a:off x="8241612" y="4493451"/>
              <a:ext cx="1534343" cy="369332"/>
            </a:xfrm>
            <a:prstGeom prst="rect">
              <a:avLst/>
            </a:prstGeom>
            <a:noFill/>
          </p:spPr>
          <p:txBody>
            <a:bodyPr wrap="square" rtlCol="0">
              <a:spAutoFit/>
            </a:bodyPr>
            <a:lstStyle/>
            <a:p>
              <a:pPr algn="r"/>
              <a:r>
                <a:rPr lang="de-CH" b="1" dirty="0">
                  <a:solidFill>
                    <a:schemeClr val="accent1"/>
                  </a:solidFill>
                  <a:latin typeface="Arial" panose="020B0604020202020204" pitchFamily="34" charset="0"/>
                  <a:cs typeface="Arial" panose="020B0604020202020204" pitchFamily="34" charset="0"/>
                </a:rPr>
                <a:t>www.fdp.ch</a:t>
              </a:r>
            </a:p>
          </p:txBody>
        </p:sp>
        <p:grpSp>
          <p:nvGrpSpPr>
            <p:cNvPr id="32" name="Gruppieren 31">
              <a:extLst>
                <a:ext uri="{FF2B5EF4-FFF2-40B4-BE49-F238E27FC236}">
                  <a16:creationId xmlns:a16="http://schemas.microsoft.com/office/drawing/2014/main" id="{7FE2E791-950A-4045-83FA-EC289BCBAB10}"/>
                </a:ext>
              </a:extLst>
            </p:cNvPr>
            <p:cNvGrpSpPr/>
            <p:nvPr userDrawn="1"/>
          </p:nvGrpSpPr>
          <p:grpSpPr>
            <a:xfrm>
              <a:off x="7835314" y="4915490"/>
              <a:ext cx="1862594" cy="360098"/>
              <a:chOff x="3199907" y="5217515"/>
              <a:chExt cx="1862594" cy="360098"/>
            </a:xfrm>
          </p:grpSpPr>
          <p:pic>
            <p:nvPicPr>
              <p:cNvPr id="28" name="Grafik 27">
                <a:extLst>
                  <a:ext uri="{FF2B5EF4-FFF2-40B4-BE49-F238E27FC236}">
                    <a16:creationId xmlns:a16="http://schemas.microsoft.com/office/drawing/2014/main" id="{7048CBA2-DB63-4518-8C9D-FB7E91DFEB7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813468" y="5217613"/>
                <a:ext cx="186799" cy="360000"/>
              </a:xfrm>
              <a:prstGeom prst="rect">
                <a:avLst/>
              </a:prstGeom>
            </p:spPr>
          </p:pic>
          <p:pic>
            <p:nvPicPr>
              <p:cNvPr id="29" name="Grafik 28">
                <a:extLst>
                  <a:ext uri="{FF2B5EF4-FFF2-40B4-BE49-F238E27FC236}">
                    <a16:creationId xmlns:a16="http://schemas.microsoft.com/office/drawing/2014/main" id="{C375B9AF-4C7F-4CF7-847B-9FFF5970690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171502" y="5217516"/>
                <a:ext cx="360000" cy="360000"/>
              </a:xfrm>
              <a:prstGeom prst="rect">
                <a:avLst/>
              </a:prstGeom>
            </p:spPr>
          </p:pic>
          <p:pic>
            <p:nvPicPr>
              <p:cNvPr id="30" name="Grafik 29">
                <a:extLst>
                  <a:ext uri="{FF2B5EF4-FFF2-40B4-BE49-F238E27FC236}">
                    <a16:creationId xmlns:a16="http://schemas.microsoft.com/office/drawing/2014/main" id="{7333CCBE-856E-41D5-8942-44F1FA002C0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702501" y="5217515"/>
                <a:ext cx="360000" cy="360000"/>
              </a:xfrm>
              <a:prstGeom prst="rect">
                <a:avLst/>
              </a:prstGeom>
            </p:spPr>
          </p:pic>
          <p:pic>
            <p:nvPicPr>
              <p:cNvPr id="31" name="Grafik 30">
                <a:extLst>
                  <a:ext uri="{FF2B5EF4-FFF2-40B4-BE49-F238E27FC236}">
                    <a16:creationId xmlns:a16="http://schemas.microsoft.com/office/drawing/2014/main" id="{B54FAFAC-B96E-442F-94E0-7571B357ECFD}"/>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199907" y="5217530"/>
                <a:ext cx="442756" cy="359970"/>
              </a:xfrm>
              <a:prstGeom prst="rect">
                <a:avLst/>
              </a:prstGeom>
            </p:spPr>
          </p:pic>
        </p:grpSp>
      </p:grpSp>
    </p:spTree>
    <p:extLst>
      <p:ext uri="{BB962C8B-B14F-4D97-AF65-F5344CB8AC3E}">
        <p14:creationId xmlns:p14="http://schemas.microsoft.com/office/powerpoint/2010/main" val="240824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2562963-5166-4114-9529-7E62BE87E505}"/>
              </a:ext>
            </a:extLst>
          </p:cNvPr>
          <p:cNvSpPr>
            <a:spLocks noGrp="1"/>
          </p:cNvSpPr>
          <p:nvPr>
            <p:ph idx="1"/>
          </p:nvPr>
        </p:nvSpPr>
        <p:spPr>
          <a:xfrm>
            <a:off x="355600" y="2146300"/>
            <a:ext cx="11506200" cy="4030662"/>
          </a:xfrm>
          <a:prstGeom prst="rect">
            <a:avLst/>
          </a:prstGeom>
        </p:spPr>
        <p:txBody>
          <a:bodyPr/>
          <a:lstStyle>
            <a:lvl1pPr marL="228600" indent="-228600">
              <a:buClr>
                <a:schemeClr val="accent1"/>
              </a:buClr>
              <a:buFont typeface="Calibri" panose="020F0502020204030204" pitchFamily="34" charset="0"/>
              <a:buChar char="›"/>
              <a:defRPr>
                <a:latin typeface="Arial" panose="020B0604020202020204" pitchFamily="34" charset="0"/>
                <a:cs typeface="Arial" panose="020B0604020202020204" pitchFamily="34" charset="0"/>
              </a:defRPr>
            </a:lvl1pPr>
            <a:lvl2pPr marL="685800" indent="-228600">
              <a:buClr>
                <a:schemeClr val="accent1"/>
              </a:buClr>
              <a:buFont typeface="Calibri" panose="020F0502020204030204" pitchFamily="34" charset="0"/>
              <a:buChar char="›"/>
              <a:defRPr>
                <a:latin typeface="Arial" panose="020B0604020202020204" pitchFamily="34" charset="0"/>
                <a:cs typeface="Arial" panose="020B0604020202020204" pitchFamily="34" charset="0"/>
              </a:defRPr>
            </a:lvl2pPr>
            <a:lvl3pPr marL="1143000" indent="-228600">
              <a:buClr>
                <a:schemeClr val="accent1"/>
              </a:buClr>
              <a:buFont typeface="Calibri" panose="020F0502020204030204" pitchFamily="34" charset="0"/>
              <a:buChar char="›"/>
              <a:defRPr>
                <a:latin typeface="Arial" panose="020B0604020202020204" pitchFamily="34" charset="0"/>
                <a:cs typeface="Arial" panose="020B0604020202020204" pitchFamily="34" charset="0"/>
              </a:defRPr>
            </a:lvl3pPr>
            <a:lvl4pPr marL="1600200" indent="-228600">
              <a:buClr>
                <a:schemeClr val="accent1"/>
              </a:buClr>
              <a:buFont typeface="Calibri" panose="020F0502020204030204" pitchFamily="34" charset="0"/>
              <a:buChar char="›"/>
              <a:defRPr>
                <a:latin typeface="Arial" panose="020B0604020202020204" pitchFamily="34" charset="0"/>
                <a:cs typeface="Arial" panose="020B0604020202020204" pitchFamily="34" charset="0"/>
              </a:defRPr>
            </a:lvl4pPr>
            <a:lvl5pPr marL="2057400" indent="-228600">
              <a:buClr>
                <a:schemeClr val="accent1"/>
              </a:buClr>
              <a:buFont typeface="Calibri" panose="020F0502020204030204" pitchFamily="34" charset="0"/>
              <a:buChar char="›"/>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dirty="0"/>
          </a:p>
        </p:txBody>
      </p:sp>
      <p:sp>
        <p:nvSpPr>
          <p:cNvPr id="4" name="Datumsplatzhalter 3">
            <a:extLst>
              <a:ext uri="{FF2B5EF4-FFF2-40B4-BE49-F238E27FC236}">
                <a16:creationId xmlns:a16="http://schemas.microsoft.com/office/drawing/2014/main" id="{268112E9-D66C-452E-989F-0ECE14C5E8B1}"/>
              </a:ext>
            </a:extLst>
          </p:cNvPr>
          <p:cNvSpPr>
            <a:spLocks noGrp="1"/>
          </p:cNvSpPr>
          <p:nvPr>
            <p:ph type="dt" sz="half" idx="10"/>
          </p:nvPr>
        </p:nvSpPr>
        <p:spPr/>
        <p:txBody>
          <a:bodyPr/>
          <a:lstStyle/>
          <a:p>
            <a:fld id="{55B69A6B-556E-44DD-BD1E-8F09F6CA3CBA}" type="datetimeFigureOut">
              <a:rPr lang="de-CH" smtClean="0"/>
              <a:t>14.03.2023</a:t>
            </a:fld>
            <a:endParaRPr lang="de-CH"/>
          </a:p>
        </p:txBody>
      </p:sp>
      <p:sp>
        <p:nvSpPr>
          <p:cNvPr id="5" name="Fußzeilenplatzhalter 4">
            <a:extLst>
              <a:ext uri="{FF2B5EF4-FFF2-40B4-BE49-F238E27FC236}">
                <a16:creationId xmlns:a16="http://schemas.microsoft.com/office/drawing/2014/main" id="{6D7C785C-0B2D-483D-A088-AE2AA5EB47C1}"/>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FB8870E9-39D0-4287-B6D9-82B00C432C7D}"/>
              </a:ext>
            </a:extLst>
          </p:cNvPr>
          <p:cNvSpPr>
            <a:spLocks noGrp="1"/>
          </p:cNvSpPr>
          <p:nvPr>
            <p:ph type="sldNum" sz="quarter" idx="12"/>
          </p:nvPr>
        </p:nvSpPr>
        <p:spPr/>
        <p:txBody>
          <a:bodyPr/>
          <a:lstStyle/>
          <a:p>
            <a:fld id="{99EF64EB-B540-4796-AADA-3B00FD8F9FDD}" type="slidenum">
              <a:rPr lang="de-CH" smtClean="0"/>
              <a:t>‹N°›</a:t>
            </a:fld>
            <a:endParaRPr lang="de-CH"/>
          </a:p>
        </p:txBody>
      </p:sp>
      <p:sp>
        <p:nvSpPr>
          <p:cNvPr id="8" name="Titel 1">
            <a:extLst>
              <a:ext uri="{FF2B5EF4-FFF2-40B4-BE49-F238E27FC236}">
                <a16:creationId xmlns:a16="http://schemas.microsoft.com/office/drawing/2014/main" id="{C5B32F9A-8CD5-4B1A-AA49-3B90260C621B}"/>
              </a:ext>
            </a:extLst>
          </p:cNvPr>
          <p:cNvSpPr>
            <a:spLocks noGrp="1"/>
          </p:cNvSpPr>
          <p:nvPr>
            <p:ph type="ctrTitle" hasCustomPrompt="1"/>
          </p:nvPr>
        </p:nvSpPr>
        <p:spPr>
          <a:xfrm rot="-180000">
            <a:off x="-96727" y="572179"/>
            <a:ext cx="2337193" cy="923330"/>
          </a:xfrm>
          <a:prstGeom prst="rect">
            <a:avLst/>
          </a:prstGeom>
          <a:solidFill>
            <a:schemeClr val="accent1"/>
          </a:solidFill>
        </p:spPr>
        <p:txBody>
          <a:bodyPr wrap="square" lIns="720000" rIns="180000" bIns="46800" anchor="b">
            <a:noAutofit/>
          </a:bodyPr>
          <a:lstStyle>
            <a:lvl1pPr marL="0" algn="l">
              <a:defRPr sz="6000" b="0">
                <a:solidFill>
                  <a:schemeClr val="bg1"/>
                </a:solidFill>
                <a:latin typeface="Arial" panose="020B0604020202020204" pitchFamily="34" charset="0"/>
                <a:cs typeface="Arial" panose="020B0604020202020204" pitchFamily="34" charset="0"/>
              </a:defRPr>
            </a:lvl1pPr>
          </a:lstStyle>
          <a:p>
            <a:r>
              <a:rPr lang="de-DE" dirty="0"/>
              <a:t>Titel </a:t>
            </a:r>
            <a:endParaRPr lang="de-CH" dirty="0"/>
          </a:p>
        </p:txBody>
      </p:sp>
      <p:sp>
        <p:nvSpPr>
          <p:cNvPr id="9" name="Untertitel 2">
            <a:extLst>
              <a:ext uri="{FF2B5EF4-FFF2-40B4-BE49-F238E27FC236}">
                <a16:creationId xmlns:a16="http://schemas.microsoft.com/office/drawing/2014/main" id="{01C8C260-388D-487F-B7A3-7F1D3ADD7D41}"/>
              </a:ext>
            </a:extLst>
          </p:cNvPr>
          <p:cNvSpPr>
            <a:spLocks noGrp="1"/>
          </p:cNvSpPr>
          <p:nvPr>
            <p:ph type="subTitle" idx="13" hasCustomPrompt="1"/>
          </p:nvPr>
        </p:nvSpPr>
        <p:spPr>
          <a:xfrm rot="-180000">
            <a:off x="-107054" y="1490753"/>
            <a:ext cx="2598441" cy="535531"/>
          </a:xfrm>
          <a:prstGeom prst="rect">
            <a:avLst/>
          </a:prstGeom>
          <a:solidFill>
            <a:schemeClr val="accent3"/>
          </a:solidFill>
        </p:spPr>
        <p:txBody>
          <a:bodyPr wrap="square" lIns="792000" rIns="180000" anchor="ctr">
            <a:noAutofit/>
          </a:bodyPr>
          <a:lstStyle>
            <a:lvl1pPr marL="0" indent="0" algn="l">
              <a:spcBef>
                <a:spcPts val="0"/>
              </a:spcBef>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endParaRPr lang="de-CH" dirty="0"/>
          </a:p>
        </p:txBody>
      </p:sp>
    </p:spTree>
    <p:extLst>
      <p:ext uri="{BB962C8B-B14F-4D97-AF65-F5344CB8AC3E}">
        <p14:creationId xmlns:p14="http://schemas.microsoft.com/office/powerpoint/2010/main" val="323227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F3D49DFE-31BF-4F7F-905E-A7C15DABFC37}"/>
              </a:ext>
            </a:extLst>
          </p:cNvPr>
          <p:cNvSpPr>
            <a:spLocks noGrp="1"/>
          </p:cNvSpPr>
          <p:nvPr>
            <p:ph type="ctrTitle" hasCustomPrompt="1"/>
          </p:nvPr>
        </p:nvSpPr>
        <p:spPr>
          <a:xfrm rot="-180000">
            <a:off x="-98967" y="2254131"/>
            <a:ext cx="5608782" cy="923330"/>
          </a:xfrm>
          <a:prstGeom prst="rect">
            <a:avLst/>
          </a:prstGeom>
          <a:solidFill>
            <a:schemeClr val="accent1"/>
          </a:solidFill>
        </p:spPr>
        <p:txBody>
          <a:bodyPr wrap="square" lIns="720000" rIns="180000" anchor="ctr">
            <a:noAutofit/>
          </a:bodyPr>
          <a:lstStyle>
            <a:lvl1pPr marL="0" algn="l">
              <a:defRPr sz="6000" b="0">
                <a:solidFill>
                  <a:schemeClr val="bg1"/>
                </a:solidFill>
                <a:latin typeface="Arial" panose="020B0604020202020204" pitchFamily="34" charset="0"/>
                <a:cs typeface="Arial" panose="020B0604020202020204" pitchFamily="34" charset="0"/>
              </a:defRPr>
            </a:lvl1pPr>
          </a:lstStyle>
          <a:p>
            <a:r>
              <a:rPr lang="de-DE" dirty="0"/>
              <a:t>Abschnittstitel</a:t>
            </a:r>
            <a:endParaRPr lang="de-CH" dirty="0"/>
          </a:p>
        </p:txBody>
      </p:sp>
      <p:sp>
        <p:nvSpPr>
          <p:cNvPr id="8" name="Untertitel 2">
            <a:extLst>
              <a:ext uri="{FF2B5EF4-FFF2-40B4-BE49-F238E27FC236}">
                <a16:creationId xmlns:a16="http://schemas.microsoft.com/office/drawing/2014/main" id="{D9122DCF-5ACE-492C-A92B-93B94643077E}"/>
              </a:ext>
            </a:extLst>
          </p:cNvPr>
          <p:cNvSpPr>
            <a:spLocks noGrp="1"/>
          </p:cNvSpPr>
          <p:nvPr>
            <p:ph type="subTitle" idx="1" hasCustomPrompt="1"/>
          </p:nvPr>
        </p:nvSpPr>
        <p:spPr>
          <a:xfrm rot="-180000">
            <a:off x="-107063" y="3257954"/>
            <a:ext cx="2612239" cy="535531"/>
          </a:xfrm>
          <a:prstGeom prst="rect">
            <a:avLst/>
          </a:prstGeom>
          <a:solidFill>
            <a:schemeClr val="accent3"/>
          </a:solidFill>
        </p:spPr>
        <p:txBody>
          <a:bodyPr wrap="square" lIns="792000" rIns="180000" anchor="ctr">
            <a:noAutofit/>
          </a:bodyPr>
          <a:lstStyle>
            <a:lvl1pPr marL="0" indent="0" algn="l">
              <a:spcBef>
                <a:spcPts val="0"/>
              </a:spcBef>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endParaRPr lang="de-CH" dirty="0"/>
          </a:p>
        </p:txBody>
      </p:sp>
      <p:sp>
        <p:nvSpPr>
          <p:cNvPr id="21" name="Datumsplatzhalter 20">
            <a:extLst>
              <a:ext uri="{FF2B5EF4-FFF2-40B4-BE49-F238E27FC236}">
                <a16:creationId xmlns:a16="http://schemas.microsoft.com/office/drawing/2014/main" id="{2FF5737E-8212-43B4-A018-B9B181C4C9E7}"/>
              </a:ext>
            </a:extLst>
          </p:cNvPr>
          <p:cNvSpPr>
            <a:spLocks noGrp="1"/>
          </p:cNvSpPr>
          <p:nvPr>
            <p:ph type="dt" sz="half" idx="10"/>
          </p:nvPr>
        </p:nvSpPr>
        <p:spPr/>
        <p:txBody>
          <a:bodyPr/>
          <a:lstStyle/>
          <a:p>
            <a:fld id="{55B69A6B-556E-44DD-BD1E-8F09F6CA3CBA}" type="datetimeFigureOut">
              <a:rPr lang="de-CH" smtClean="0"/>
              <a:t>14.03.2023</a:t>
            </a:fld>
            <a:endParaRPr lang="de-CH" dirty="0"/>
          </a:p>
        </p:txBody>
      </p:sp>
      <p:sp>
        <p:nvSpPr>
          <p:cNvPr id="22" name="Fußzeilenplatzhalter 21">
            <a:extLst>
              <a:ext uri="{FF2B5EF4-FFF2-40B4-BE49-F238E27FC236}">
                <a16:creationId xmlns:a16="http://schemas.microsoft.com/office/drawing/2014/main" id="{0D62A56E-C82B-40A4-AAFA-5E99BE7FBD73}"/>
              </a:ext>
            </a:extLst>
          </p:cNvPr>
          <p:cNvSpPr>
            <a:spLocks noGrp="1"/>
          </p:cNvSpPr>
          <p:nvPr>
            <p:ph type="ftr" sz="quarter" idx="11"/>
          </p:nvPr>
        </p:nvSpPr>
        <p:spPr/>
        <p:txBody>
          <a:bodyPr/>
          <a:lstStyle/>
          <a:p>
            <a:endParaRPr lang="de-CH"/>
          </a:p>
        </p:txBody>
      </p:sp>
      <p:sp>
        <p:nvSpPr>
          <p:cNvPr id="23" name="Foliennummernplatzhalter 22">
            <a:extLst>
              <a:ext uri="{FF2B5EF4-FFF2-40B4-BE49-F238E27FC236}">
                <a16:creationId xmlns:a16="http://schemas.microsoft.com/office/drawing/2014/main" id="{80BC1B7A-0CBB-4436-939E-FC65F885CC17}"/>
              </a:ext>
            </a:extLst>
          </p:cNvPr>
          <p:cNvSpPr>
            <a:spLocks noGrp="1"/>
          </p:cNvSpPr>
          <p:nvPr>
            <p:ph type="sldNum" sz="quarter" idx="12"/>
          </p:nvPr>
        </p:nvSpPr>
        <p:spPr/>
        <p:txBody>
          <a:bodyPr/>
          <a:lstStyle/>
          <a:p>
            <a:fld id="{99EF64EB-B540-4796-AADA-3B00FD8F9FDD}" type="slidenum">
              <a:rPr lang="de-CH" smtClean="0"/>
              <a:t>‹N°›</a:t>
            </a:fld>
            <a:endParaRPr lang="de-CH" dirty="0"/>
          </a:p>
        </p:txBody>
      </p:sp>
    </p:spTree>
    <p:extLst>
      <p:ext uri="{BB962C8B-B14F-4D97-AF65-F5344CB8AC3E}">
        <p14:creationId xmlns:p14="http://schemas.microsoft.com/office/powerpoint/2010/main" val="3084503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efoli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581DA72D-99DC-4545-8B5F-864B5F53501D}"/>
              </a:ext>
            </a:extLst>
          </p:cNvPr>
          <p:cNvSpPr>
            <a:spLocks noGrp="1"/>
          </p:cNvSpPr>
          <p:nvPr>
            <p:ph type="dt" sz="half" idx="10"/>
          </p:nvPr>
        </p:nvSpPr>
        <p:spPr/>
        <p:txBody>
          <a:bodyPr/>
          <a:lstStyle/>
          <a:p>
            <a:fld id="{55B69A6B-556E-44DD-BD1E-8F09F6CA3CBA}" type="datetimeFigureOut">
              <a:rPr lang="de-CH" smtClean="0"/>
              <a:t>14.03.2023</a:t>
            </a:fld>
            <a:endParaRPr lang="de-CH" dirty="0"/>
          </a:p>
        </p:txBody>
      </p:sp>
      <p:sp>
        <p:nvSpPr>
          <p:cNvPr id="5" name="Fußzeilenplatzhalter 4">
            <a:extLst>
              <a:ext uri="{FF2B5EF4-FFF2-40B4-BE49-F238E27FC236}">
                <a16:creationId xmlns:a16="http://schemas.microsoft.com/office/drawing/2014/main" id="{A5B9D385-FE7D-47EB-97AC-3F1774B86C35}"/>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E774A9D-4800-48DE-BA09-19467F6CB3F4}"/>
              </a:ext>
            </a:extLst>
          </p:cNvPr>
          <p:cNvSpPr>
            <a:spLocks noGrp="1"/>
          </p:cNvSpPr>
          <p:nvPr>
            <p:ph type="sldNum" sz="quarter" idx="12"/>
          </p:nvPr>
        </p:nvSpPr>
        <p:spPr/>
        <p:txBody>
          <a:bodyPr/>
          <a:lstStyle/>
          <a:p>
            <a:fld id="{99EF64EB-B540-4796-AADA-3B00FD8F9FDD}" type="slidenum">
              <a:rPr lang="de-CH" smtClean="0"/>
              <a:t>‹N°›</a:t>
            </a:fld>
            <a:endParaRPr lang="de-CH" dirty="0"/>
          </a:p>
        </p:txBody>
      </p:sp>
      <p:grpSp>
        <p:nvGrpSpPr>
          <p:cNvPr id="33" name="Gruppieren 32">
            <a:extLst>
              <a:ext uri="{FF2B5EF4-FFF2-40B4-BE49-F238E27FC236}">
                <a16:creationId xmlns:a16="http://schemas.microsoft.com/office/drawing/2014/main" id="{CDB1D2AD-F49E-4DF9-9B5C-795CC7F99AD3}"/>
              </a:ext>
            </a:extLst>
          </p:cNvPr>
          <p:cNvGrpSpPr/>
          <p:nvPr userDrawn="1"/>
        </p:nvGrpSpPr>
        <p:grpSpPr>
          <a:xfrm rot="-180000">
            <a:off x="9782771" y="5523967"/>
            <a:ext cx="1940641" cy="782137"/>
            <a:chOff x="7835314" y="4493451"/>
            <a:chExt cx="1940641" cy="782137"/>
          </a:xfrm>
        </p:grpSpPr>
        <p:sp>
          <p:nvSpPr>
            <p:cNvPr id="17" name="Textfeld 16">
              <a:extLst>
                <a:ext uri="{FF2B5EF4-FFF2-40B4-BE49-F238E27FC236}">
                  <a16:creationId xmlns:a16="http://schemas.microsoft.com/office/drawing/2014/main" id="{F6D59666-C7C5-4AA4-BA20-B2AB8CCB2352}"/>
                </a:ext>
              </a:extLst>
            </p:cNvPr>
            <p:cNvSpPr txBox="1"/>
            <p:nvPr userDrawn="1"/>
          </p:nvSpPr>
          <p:spPr>
            <a:xfrm>
              <a:off x="8241612" y="4493451"/>
              <a:ext cx="1534343" cy="369332"/>
            </a:xfrm>
            <a:prstGeom prst="rect">
              <a:avLst/>
            </a:prstGeom>
            <a:noFill/>
          </p:spPr>
          <p:txBody>
            <a:bodyPr wrap="square" rtlCol="0">
              <a:spAutoFit/>
            </a:bodyPr>
            <a:lstStyle/>
            <a:p>
              <a:pPr algn="r"/>
              <a:r>
                <a:rPr lang="de-CH" b="1" dirty="0">
                  <a:solidFill>
                    <a:schemeClr val="accent1"/>
                  </a:solidFill>
                  <a:latin typeface="Arial" panose="020B0604020202020204" pitchFamily="34" charset="0"/>
                  <a:cs typeface="Arial" panose="020B0604020202020204" pitchFamily="34" charset="0"/>
                </a:rPr>
                <a:t>www.fdp.ch</a:t>
              </a:r>
            </a:p>
          </p:txBody>
        </p:sp>
        <p:grpSp>
          <p:nvGrpSpPr>
            <p:cNvPr id="32" name="Gruppieren 31">
              <a:extLst>
                <a:ext uri="{FF2B5EF4-FFF2-40B4-BE49-F238E27FC236}">
                  <a16:creationId xmlns:a16="http://schemas.microsoft.com/office/drawing/2014/main" id="{7FE2E791-950A-4045-83FA-EC289BCBAB10}"/>
                </a:ext>
              </a:extLst>
            </p:cNvPr>
            <p:cNvGrpSpPr/>
            <p:nvPr userDrawn="1"/>
          </p:nvGrpSpPr>
          <p:grpSpPr>
            <a:xfrm>
              <a:off x="7835314" y="4915490"/>
              <a:ext cx="1862594" cy="360098"/>
              <a:chOff x="3199907" y="5217515"/>
              <a:chExt cx="1862594" cy="360098"/>
            </a:xfrm>
          </p:grpSpPr>
          <p:pic>
            <p:nvPicPr>
              <p:cNvPr id="28" name="Grafik 27">
                <a:extLst>
                  <a:ext uri="{FF2B5EF4-FFF2-40B4-BE49-F238E27FC236}">
                    <a16:creationId xmlns:a16="http://schemas.microsoft.com/office/drawing/2014/main" id="{7048CBA2-DB63-4518-8C9D-FB7E91DFEB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13468" y="5217613"/>
                <a:ext cx="186799" cy="360000"/>
              </a:xfrm>
              <a:prstGeom prst="rect">
                <a:avLst/>
              </a:prstGeom>
            </p:spPr>
          </p:pic>
          <p:pic>
            <p:nvPicPr>
              <p:cNvPr id="29" name="Grafik 28">
                <a:extLst>
                  <a:ext uri="{FF2B5EF4-FFF2-40B4-BE49-F238E27FC236}">
                    <a16:creationId xmlns:a16="http://schemas.microsoft.com/office/drawing/2014/main" id="{C375B9AF-4C7F-4CF7-847B-9FFF5970690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171502" y="5217516"/>
                <a:ext cx="360000" cy="360000"/>
              </a:xfrm>
              <a:prstGeom prst="rect">
                <a:avLst/>
              </a:prstGeom>
            </p:spPr>
          </p:pic>
          <p:pic>
            <p:nvPicPr>
              <p:cNvPr id="30" name="Grafik 29">
                <a:extLst>
                  <a:ext uri="{FF2B5EF4-FFF2-40B4-BE49-F238E27FC236}">
                    <a16:creationId xmlns:a16="http://schemas.microsoft.com/office/drawing/2014/main" id="{7333CCBE-856E-41D5-8942-44F1FA002C0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702501" y="5217515"/>
                <a:ext cx="360000" cy="360000"/>
              </a:xfrm>
              <a:prstGeom prst="rect">
                <a:avLst/>
              </a:prstGeom>
            </p:spPr>
          </p:pic>
          <p:pic>
            <p:nvPicPr>
              <p:cNvPr id="31" name="Grafik 30">
                <a:extLst>
                  <a:ext uri="{FF2B5EF4-FFF2-40B4-BE49-F238E27FC236}">
                    <a16:creationId xmlns:a16="http://schemas.microsoft.com/office/drawing/2014/main" id="{B54FAFAC-B96E-442F-94E0-7571B357ECF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199907" y="5217530"/>
                <a:ext cx="442756" cy="359970"/>
              </a:xfrm>
              <a:prstGeom prst="rect">
                <a:avLst/>
              </a:prstGeom>
            </p:spPr>
          </p:pic>
        </p:grpSp>
      </p:grpSp>
      <p:pic>
        <p:nvPicPr>
          <p:cNvPr id="10" name="Image 9">
            <a:extLst>
              <a:ext uri="{FF2B5EF4-FFF2-40B4-BE49-F238E27FC236}">
                <a16:creationId xmlns:a16="http://schemas.microsoft.com/office/drawing/2014/main" id="{5F5C4B45-41BA-40B3-B9CF-61C701F10F5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60625" y="3037115"/>
            <a:ext cx="4470750" cy="1801415"/>
          </a:xfrm>
          <a:prstGeom prst="rect">
            <a:avLst/>
          </a:prstGeom>
        </p:spPr>
      </p:pic>
      <p:sp>
        <p:nvSpPr>
          <p:cNvPr id="3" name="Titre 2">
            <a:extLst>
              <a:ext uri="{FF2B5EF4-FFF2-40B4-BE49-F238E27FC236}">
                <a16:creationId xmlns:a16="http://schemas.microsoft.com/office/drawing/2014/main" id="{D8AD26D2-AD57-E87E-78FD-829C11F7095B}"/>
              </a:ext>
            </a:extLst>
          </p:cNvPr>
          <p:cNvSpPr>
            <a:spLocks noGrp="1"/>
          </p:cNvSpPr>
          <p:nvPr>
            <p:ph type="title"/>
          </p:nvPr>
        </p:nvSpPr>
        <p:spPr>
          <a:xfrm>
            <a:off x="838200" y="1811452"/>
            <a:ext cx="10515600" cy="755536"/>
          </a:xfrm>
          <a:prstGeom prst="rect">
            <a:avLst/>
          </a:prstGeom>
        </p:spPr>
        <p:txBody>
          <a:bodyPr/>
          <a:lstStyle>
            <a:lvl1pPr algn="ctr">
              <a:defRPr sz="3500" b="1"/>
            </a:lvl1pPr>
          </a:lstStyle>
          <a:p>
            <a:r>
              <a:rPr lang="fr-FR"/>
              <a:t>Modifiez le style du titre</a:t>
            </a:r>
            <a:endParaRPr lang="fr-CH" dirty="0"/>
          </a:p>
        </p:txBody>
      </p:sp>
    </p:spTree>
    <p:extLst>
      <p:ext uri="{BB962C8B-B14F-4D97-AF65-F5344CB8AC3E}">
        <p14:creationId xmlns:p14="http://schemas.microsoft.com/office/powerpoint/2010/main" val="3285690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9BA5BE4-3634-4403-9D18-E1B2AABDAE22}"/>
              </a:ext>
            </a:extLst>
          </p:cNvPr>
          <p:cNvSpPr>
            <a:spLocks noGrp="1"/>
          </p:cNvSpPr>
          <p:nvPr>
            <p:ph type="dt" sz="half" idx="10"/>
          </p:nvPr>
        </p:nvSpPr>
        <p:spPr/>
        <p:txBody>
          <a:bodyPr/>
          <a:lstStyle/>
          <a:p>
            <a:fld id="{55B69A6B-556E-44DD-BD1E-8F09F6CA3CBA}" type="datetimeFigureOut">
              <a:rPr lang="de-CH" smtClean="0"/>
              <a:t>14.03.2023</a:t>
            </a:fld>
            <a:endParaRPr lang="de-CH"/>
          </a:p>
        </p:txBody>
      </p:sp>
      <p:sp>
        <p:nvSpPr>
          <p:cNvPr id="3" name="Fußzeilenplatzhalter 2">
            <a:extLst>
              <a:ext uri="{FF2B5EF4-FFF2-40B4-BE49-F238E27FC236}">
                <a16:creationId xmlns:a16="http://schemas.microsoft.com/office/drawing/2014/main" id="{F7F3BE5B-11D8-47D5-8C03-CBB1EC7A086C}"/>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23E3699F-1B77-4EAA-9631-5C307BE9029D}"/>
              </a:ext>
            </a:extLst>
          </p:cNvPr>
          <p:cNvSpPr>
            <a:spLocks noGrp="1"/>
          </p:cNvSpPr>
          <p:nvPr>
            <p:ph type="sldNum" sz="quarter" idx="12"/>
          </p:nvPr>
        </p:nvSpPr>
        <p:spPr/>
        <p:txBody>
          <a:bodyPr/>
          <a:lstStyle/>
          <a:p>
            <a:fld id="{99EF64EB-B540-4796-AADA-3B00FD8F9FDD}" type="slidenum">
              <a:rPr lang="de-CH" smtClean="0"/>
              <a:t>‹N°›</a:t>
            </a:fld>
            <a:endParaRPr lang="de-CH" dirty="0"/>
          </a:p>
        </p:txBody>
      </p:sp>
    </p:spTree>
    <p:extLst>
      <p:ext uri="{BB962C8B-B14F-4D97-AF65-F5344CB8AC3E}">
        <p14:creationId xmlns:p14="http://schemas.microsoft.com/office/powerpoint/2010/main" val="9384765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092CDCE5-E504-4A72-8353-B9C6574E13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55B69A6B-556E-44DD-BD1E-8F09F6CA3CBA}" type="datetimeFigureOut">
              <a:rPr lang="de-CH" smtClean="0"/>
              <a:pPr/>
              <a:t>14.03.2023</a:t>
            </a:fld>
            <a:endParaRPr lang="de-CH" dirty="0"/>
          </a:p>
        </p:txBody>
      </p:sp>
      <p:sp>
        <p:nvSpPr>
          <p:cNvPr id="5" name="Fußzeilenplatzhalter 4">
            <a:extLst>
              <a:ext uri="{FF2B5EF4-FFF2-40B4-BE49-F238E27FC236}">
                <a16:creationId xmlns:a16="http://schemas.microsoft.com/office/drawing/2014/main" id="{F5BB49BE-F349-432B-B8D0-8FF1548A7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de-CH" dirty="0"/>
          </a:p>
        </p:txBody>
      </p:sp>
      <p:sp>
        <p:nvSpPr>
          <p:cNvPr id="6" name="Foliennummernplatzhalter 5">
            <a:extLst>
              <a:ext uri="{FF2B5EF4-FFF2-40B4-BE49-F238E27FC236}">
                <a16:creationId xmlns:a16="http://schemas.microsoft.com/office/drawing/2014/main" id="{7A1006F9-E6F6-42B8-AB74-67BACCE9D6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9EF64EB-B540-4796-AADA-3B00FD8F9FDD}" type="slidenum">
              <a:rPr lang="de-CH" smtClean="0"/>
              <a:pPr/>
              <a:t>‹N°›</a:t>
            </a:fld>
            <a:endParaRPr lang="de-CH" dirty="0"/>
          </a:p>
        </p:txBody>
      </p:sp>
    </p:spTree>
    <p:extLst>
      <p:ext uri="{BB962C8B-B14F-4D97-AF65-F5344CB8AC3E}">
        <p14:creationId xmlns:p14="http://schemas.microsoft.com/office/powerpoint/2010/main" val="3502244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01060E-A910-49CD-8C2A-A073399993E6}"/>
              </a:ext>
            </a:extLst>
          </p:cNvPr>
          <p:cNvSpPr>
            <a:spLocks noGrp="1"/>
          </p:cNvSpPr>
          <p:nvPr>
            <p:ph type="ctrTitle"/>
          </p:nvPr>
        </p:nvSpPr>
        <p:spPr>
          <a:xfrm rot="-180000">
            <a:off x="-103479" y="2081836"/>
            <a:ext cx="12192955" cy="923330"/>
          </a:xfrm>
        </p:spPr>
        <p:txBody>
          <a:bodyPr/>
          <a:lstStyle/>
          <a:p>
            <a:r>
              <a:rPr lang="de-CH" sz="5800" dirty="0"/>
              <a:t>Ja zur OECD-Mindestbesteuerung</a:t>
            </a:r>
          </a:p>
        </p:txBody>
      </p:sp>
      <p:sp>
        <p:nvSpPr>
          <p:cNvPr id="3" name="Untertitel 2">
            <a:extLst>
              <a:ext uri="{FF2B5EF4-FFF2-40B4-BE49-F238E27FC236}">
                <a16:creationId xmlns:a16="http://schemas.microsoft.com/office/drawing/2014/main" id="{415BF439-0FAE-4847-A250-3041DBC9DD9A}"/>
              </a:ext>
            </a:extLst>
          </p:cNvPr>
          <p:cNvSpPr>
            <a:spLocks noGrp="1"/>
          </p:cNvSpPr>
          <p:nvPr>
            <p:ph type="subTitle" idx="1"/>
          </p:nvPr>
        </p:nvSpPr>
        <p:spPr>
          <a:xfrm rot="-180000">
            <a:off x="-109114" y="3179626"/>
            <a:ext cx="5605552" cy="535531"/>
          </a:xfrm>
        </p:spPr>
        <p:txBody>
          <a:bodyPr/>
          <a:lstStyle/>
          <a:p>
            <a:r>
              <a:rPr lang="de-CH" dirty="0"/>
              <a:t>Name, Vorname, Datum</a:t>
            </a:r>
          </a:p>
        </p:txBody>
      </p:sp>
    </p:spTree>
    <p:extLst>
      <p:ext uri="{BB962C8B-B14F-4D97-AF65-F5344CB8AC3E}">
        <p14:creationId xmlns:p14="http://schemas.microsoft.com/office/powerpoint/2010/main" val="3349614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AE605BE-30C5-4941-B2C2-102723BB5237}"/>
              </a:ext>
            </a:extLst>
          </p:cNvPr>
          <p:cNvSpPr>
            <a:spLocks noGrp="1"/>
          </p:cNvSpPr>
          <p:nvPr>
            <p:ph idx="1"/>
          </p:nvPr>
        </p:nvSpPr>
        <p:spPr>
          <a:xfrm>
            <a:off x="355599" y="2242694"/>
            <a:ext cx="11603789" cy="3934267"/>
          </a:xfrm>
        </p:spPr>
        <p:txBody>
          <a:bodyPr/>
          <a:lstStyle/>
          <a:p>
            <a:pPr marL="0" indent="0">
              <a:buNone/>
            </a:pPr>
            <a:r>
              <a:rPr lang="de-CH" b="1" dirty="0"/>
              <a:t>Aufteilung der nationalen Ergänzungsteuer </a:t>
            </a:r>
            <a:r>
              <a:rPr lang="de-CH" b="1" dirty="0">
                <a:latin typeface="Arial" panose="020B0604020202020204" pitchFamily="34" charset="0"/>
                <a:cs typeface="Arial" panose="020B0604020202020204" pitchFamily="34" charset="0"/>
              </a:rPr>
              <a:t>75:25</a:t>
            </a:r>
            <a:r>
              <a:rPr lang="de-CH" dirty="0">
                <a:latin typeface="Arial" panose="020B0604020202020204" pitchFamily="34" charset="0"/>
                <a:cs typeface="Arial" panose="020B0604020202020204" pitchFamily="34" charset="0"/>
              </a:rPr>
              <a:t>:</a:t>
            </a:r>
          </a:p>
          <a:p>
            <a:pPr marL="444500" lvl="1"/>
            <a:r>
              <a:rPr lang="de-CH" dirty="0">
                <a:latin typeface="Arial" panose="020B0604020202020204" pitchFamily="34" charset="0"/>
                <a:cs typeface="Arial" panose="020B0604020202020204" pitchFamily="34" charset="0"/>
              </a:rPr>
              <a:t>Nationalrat mit </a:t>
            </a:r>
            <a:r>
              <a:rPr lang="de-CH" dirty="0">
                <a:solidFill>
                  <a:srgbClr val="00B050"/>
                </a:solidFill>
              </a:rPr>
              <a:t>127</a:t>
            </a:r>
            <a:r>
              <a:rPr lang="de-CH" dirty="0">
                <a:solidFill>
                  <a:srgbClr val="00B050"/>
                </a:solidFill>
                <a:latin typeface="Arial" panose="020B0604020202020204" pitchFamily="34" charset="0"/>
                <a:cs typeface="Arial" panose="020B0604020202020204" pitchFamily="34" charset="0"/>
              </a:rPr>
              <a:t> Ja </a:t>
            </a:r>
            <a:r>
              <a:rPr lang="de-CH" dirty="0">
                <a:latin typeface="Arial" panose="020B0604020202020204" pitchFamily="34" charset="0"/>
                <a:cs typeface="Arial" panose="020B0604020202020204" pitchFamily="34" charset="0"/>
              </a:rPr>
              <a:t>zu </a:t>
            </a:r>
            <a:r>
              <a:rPr lang="de-CH" dirty="0">
                <a:solidFill>
                  <a:srgbClr val="FF0000"/>
                </a:solidFill>
              </a:rPr>
              <a:t>59</a:t>
            </a:r>
            <a:r>
              <a:rPr lang="de-CH" dirty="0">
                <a:solidFill>
                  <a:srgbClr val="FF0000"/>
                </a:solidFill>
                <a:latin typeface="Arial" panose="020B0604020202020204" pitchFamily="34" charset="0"/>
                <a:cs typeface="Arial" panose="020B0604020202020204" pitchFamily="34" charset="0"/>
              </a:rPr>
              <a:t> Nein </a:t>
            </a:r>
            <a:r>
              <a:rPr lang="de-CH" dirty="0">
                <a:latin typeface="Arial" panose="020B0604020202020204" pitchFamily="34" charset="0"/>
                <a:cs typeface="Arial" panose="020B0604020202020204" pitchFamily="34" charset="0"/>
              </a:rPr>
              <a:t>und 10 Enthaltungen	– </a:t>
            </a:r>
            <a:r>
              <a:rPr lang="de-CH" b="1" dirty="0">
                <a:latin typeface="Arial" panose="020B0604020202020204" pitchFamily="34" charset="0"/>
                <a:cs typeface="Arial" panose="020B0604020202020204" pitchFamily="34" charset="0"/>
              </a:rPr>
              <a:t>FDP einstimmig Ja</a:t>
            </a:r>
          </a:p>
          <a:p>
            <a:pPr marL="444500" lvl="1"/>
            <a:r>
              <a:rPr lang="de-CH" dirty="0">
                <a:latin typeface="Arial" panose="020B0604020202020204" pitchFamily="34" charset="0"/>
                <a:cs typeface="Arial" panose="020B0604020202020204" pitchFamily="34" charset="0"/>
              </a:rPr>
              <a:t>Ständerat mit </a:t>
            </a:r>
            <a:r>
              <a:rPr lang="de-CH" dirty="0">
                <a:solidFill>
                  <a:srgbClr val="00B050"/>
                </a:solidFill>
              </a:rPr>
              <a:t>38</a:t>
            </a:r>
            <a:r>
              <a:rPr lang="de-CH" dirty="0">
                <a:solidFill>
                  <a:srgbClr val="00B050"/>
                </a:solidFill>
                <a:latin typeface="Arial" panose="020B0604020202020204" pitchFamily="34" charset="0"/>
                <a:cs typeface="Arial" panose="020B0604020202020204" pitchFamily="34" charset="0"/>
              </a:rPr>
              <a:t> Ja </a:t>
            </a:r>
            <a:r>
              <a:rPr lang="de-CH" dirty="0">
                <a:latin typeface="Arial" panose="020B0604020202020204" pitchFamily="34" charset="0"/>
                <a:cs typeface="Arial" panose="020B0604020202020204" pitchFamily="34" charset="0"/>
              </a:rPr>
              <a:t>zu </a:t>
            </a:r>
            <a:r>
              <a:rPr lang="de-CH" dirty="0">
                <a:solidFill>
                  <a:srgbClr val="FF0000"/>
                </a:solidFill>
              </a:rPr>
              <a:t>2</a:t>
            </a:r>
            <a:r>
              <a:rPr lang="de-CH" dirty="0">
                <a:solidFill>
                  <a:srgbClr val="FF0000"/>
                </a:solidFill>
                <a:latin typeface="Arial" panose="020B0604020202020204" pitchFamily="34" charset="0"/>
                <a:cs typeface="Arial" panose="020B0604020202020204" pitchFamily="34" charset="0"/>
              </a:rPr>
              <a:t> Nein </a:t>
            </a:r>
            <a:r>
              <a:rPr lang="de-CH" dirty="0">
                <a:latin typeface="Arial" panose="020B0604020202020204" pitchFamily="34" charset="0"/>
                <a:cs typeface="Arial" panose="020B0604020202020204" pitchFamily="34" charset="0"/>
              </a:rPr>
              <a:t>und 4 Enthaltung	– </a:t>
            </a:r>
            <a:r>
              <a:rPr lang="de-CH" b="1" dirty="0">
                <a:latin typeface="Arial" panose="020B0604020202020204" pitchFamily="34" charset="0"/>
                <a:cs typeface="Arial" panose="020B0604020202020204" pitchFamily="34" charset="0"/>
              </a:rPr>
              <a:t>FDP einstimmig Ja</a:t>
            </a:r>
          </a:p>
          <a:p>
            <a:endParaRPr lang="de-CH" dirty="0"/>
          </a:p>
        </p:txBody>
      </p:sp>
      <p:sp>
        <p:nvSpPr>
          <p:cNvPr id="3" name="Titel 2">
            <a:extLst>
              <a:ext uri="{FF2B5EF4-FFF2-40B4-BE49-F238E27FC236}">
                <a16:creationId xmlns:a16="http://schemas.microsoft.com/office/drawing/2014/main" id="{4BC6148A-3CD8-4C06-9832-42AFF2D1680B}"/>
              </a:ext>
            </a:extLst>
          </p:cNvPr>
          <p:cNvSpPr>
            <a:spLocks noGrp="1"/>
          </p:cNvSpPr>
          <p:nvPr>
            <p:ph type="ctrTitle"/>
          </p:nvPr>
        </p:nvSpPr>
        <p:spPr>
          <a:xfrm rot="-180000">
            <a:off x="-98283" y="512715"/>
            <a:ext cx="4609576" cy="923330"/>
          </a:xfrm>
        </p:spPr>
        <p:txBody>
          <a:bodyPr/>
          <a:lstStyle/>
          <a:p>
            <a:r>
              <a:rPr lang="de-CH" dirty="0"/>
              <a:t>Parlament</a:t>
            </a:r>
          </a:p>
        </p:txBody>
      </p:sp>
      <p:pic>
        <p:nvPicPr>
          <p:cNvPr id="7" name="Picture 2" descr="Nationalratssaal, Parlament, Schweiz, Bundeshaus">
            <a:extLst>
              <a:ext uri="{FF2B5EF4-FFF2-40B4-BE49-F238E27FC236}">
                <a16:creationId xmlns:a16="http://schemas.microsoft.com/office/drawing/2014/main" id="{4B8C7393-30B3-38B0-C831-ABDF1137F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505" y="4104861"/>
            <a:ext cx="5836699" cy="2456276"/>
          </a:xfrm>
          <a:prstGeom prst="rect">
            <a:avLst/>
          </a:prstGeom>
          <a:noFill/>
          <a:extLst>
            <a:ext uri="{909E8E84-426E-40DD-AFC4-6F175D3DCCD1}">
              <a14:hiddenFill xmlns:a14="http://schemas.microsoft.com/office/drawing/2010/main">
                <a:solidFill>
                  <a:srgbClr val="FFFFFF"/>
                </a:solidFill>
              </a14:hiddenFill>
            </a:ext>
          </a:extLst>
        </p:spPr>
      </p:pic>
      <p:sp>
        <p:nvSpPr>
          <p:cNvPr id="5" name="Untertitel 3">
            <a:extLst>
              <a:ext uri="{FF2B5EF4-FFF2-40B4-BE49-F238E27FC236}">
                <a16:creationId xmlns:a16="http://schemas.microsoft.com/office/drawing/2014/main" id="{145BC66C-4A4D-D03E-2E51-8FFE4C6B99AF}"/>
              </a:ext>
            </a:extLst>
          </p:cNvPr>
          <p:cNvSpPr txBox="1">
            <a:spLocks/>
          </p:cNvSpPr>
          <p:nvPr/>
        </p:nvSpPr>
        <p:spPr>
          <a:xfrm rot="-180000">
            <a:off x="-112250" y="1220072"/>
            <a:ext cx="10183731" cy="535531"/>
          </a:xfrm>
          <a:prstGeom prst="rect">
            <a:avLst/>
          </a:prstGeom>
          <a:solidFill>
            <a:schemeClr val="accent3"/>
          </a:solidFill>
        </p:spPr>
        <p:txBody>
          <a:bodyPr wrap="square" lIns="792000" rIns="180000" anchor="ctr">
            <a:noAutofit/>
          </a:bodyPr>
          <a:lstStyle>
            <a:lvl1pPr marL="0" indent="0" algn="l" defTabSz="914400" rtl="0" eaLnBrk="1" latinLnBrk="0" hangingPunct="1">
              <a:lnSpc>
                <a:spcPct val="90000"/>
              </a:lnSpc>
              <a:spcBef>
                <a:spcPts val="0"/>
              </a:spcBef>
              <a:buFont typeface="Arial" panose="020B0604020202020204" pitchFamily="34" charset="0"/>
              <a:buNone/>
              <a:defRPr sz="32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t>FDP </a:t>
            </a:r>
            <a:r>
              <a:rPr lang="de-CH" dirty="0"/>
              <a:t>einstimmig</a:t>
            </a:r>
            <a:r>
              <a:rPr lang="fr-FR" dirty="0"/>
              <a:t> </a:t>
            </a:r>
            <a:r>
              <a:rPr lang="de-CH" dirty="0"/>
              <a:t>für die</a:t>
            </a:r>
            <a:r>
              <a:rPr lang="fr-FR" dirty="0"/>
              <a:t> </a:t>
            </a:r>
            <a:r>
              <a:rPr lang="de-CH" dirty="0"/>
              <a:t>OECD-Mindestbesteuerung</a:t>
            </a:r>
          </a:p>
        </p:txBody>
      </p:sp>
    </p:spTree>
    <p:extLst>
      <p:ext uri="{BB962C8B-B14F-4D97-AF65-F5344CB8AC3E}">
        <p14:creationId xmlns:p14="http://schemas.microsoft.com/office/powerpoint/2010/main" val="389419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AE605BE-30C5-4941-B2C2-102723BB5237}"/>
              </a:ext>
            </a:extLst>
          </p:cNvPr>
          <p:cNvSpPr>
            <a:spLocks noGrp="1"/>
          </p:cNvSpPr>
          <p:nvPr>
            <p:ph idx="1"/>
          </p:nvPr>
        </p:nvSpPr>
        <p:spPr>
          <a:xfrm>
            <a:off x="355600" y="2146300"/>
            <a:ext cx="11665712" cy="4030662"/>
          </a:xfrm>
        </p:spPr>
        <p:txBody>
          <a:bodyPr/>
          <a:lstStyle/>
          <a:p>
            <a:pPr marL="0" indent="0">
              <a:buNone/>
            </a:pPr>
            <a:r>
              <a:rPr lang="de-DE" b="1" dirty="0"/>
              <a:t>Die FDP ist für die OECD-Steuerreform, weil… </a:t>
            </a:r>
          </a:p>
          <a:p>
            <a:endParaRPr lang="de-CH" sz="2400" b="1" dirty="0"/>
          </a:p>
          <a:p>
            <a:r>
              <a:rPr lang="de-DE" sz="2600" dirty="0"/>
              <a:t>…die Steuereinnahmen hierbleiben müssen;</a:t>
            </a:r>
          </a:p>
          <a:p>
            <a:endParaRPr lang="de-DE" sz="2600" dirty="0"/>
          </a:p>
          <a:p>
            <a:r>
              <a:rPr lang="de-DE" sz="2600" dirty="0"/>
              <a:t>…sie für unsere Wirtschaft Rechtssicherheit schafft;</a:t>
            </a:r>
          </a:p>
          <a:p>
            <a:endParaRPr lang="de-DE" sz="2600" dirty="0"/>
          </a:p>
          <a:p>
            <a:r>
              <a:rPr lang="de-DE" sz="2600" dirty="0"/>
              <a:t>…die Mehreinnahmen für die Standortattraktivität eingesetzt werden können.</a:t>
            </a:r>
          </a:p>
        </p:txBody>
      </p:sp>
      <p:sp>
        <p:nvSpPr>
          <p:cNvPr id="3" name="Titel 2">
            <a:extLst>
              <a:ext uri="{FF2B5EF4-FFF2-40B4-BE49-F238E27FC236}">
                <a16:creationId xmlns:a16="http://schemas.microsoft.com/office/drawing/2014/main" id="{4BC6148A-3CD8-4C06-9832-42AFF2D1680B}"/>
              </a:ext>
            </a:extLst>
          </p:cNvPr>
          <p:cNvSpPr>
            <a:spLocks noGrp="1"/>
          </p:cNvSpPr>
          <p:nvPr>
            <p:ph type="ctrTitle"/>
          </p:nvPr>
        </p:nvSpPr>
        <p:spPr>
          <a:xfrm rot="-180000">
            <a:off x="-97101" y="557831"/>
            <a:ext cx="2885462" cy="923330"/>
          </a:xfrm>
        </p:spPr>
        <p:txBody>
          <a:bodyPr/>
          <a:lstStyle/>
          <a:p>
            <a:r>
              <a:rPr lang="de-CH" dirty="0"/>
              <a:t>Fazit</a:t>
            </a:r>
          </a:p>
        </p:txBody>
      </p:sp>
      <p:sp>
        <p:nvSpPr>
          <p:cNvPr id="4" name="Untertitel 3">
            <a:extLst>
              <a:ext uri="{FF2B5EF4-FFF2-40B4-BE49-F238E27FC236}">
                <a16:creationId xmlns:a16="http://schemas.microsoft.com/office/drawing/2014/main" id="{93E2B439-8A2F-4870-AEC8-8374AB9BBD65}"/>
              </a:ext>
            </a:extLst>
          </p:cNvPr>
          <p:cNvSpPr>
            <a:spLocks noGrp="1"/>
          </p:cNvSpPr>
          <p:nvPr>
            <p:ph type="subTitle" idx="13"/>
          </p:nvPr>
        </p:nvSpPr>
        <p:spPr>
          <a:xfrm rot="-180000">
            <a:off x="-111842" y="1307883"/>
            <a:ext cx="9586776" cy="535531"/>
          </a:xfrm>
        </p:spPr>
        <p:txBody>
          <a:bodyPr/>
          <a:lstStyle/>
          <a:p>
            <a:r>
              <a:rPr lang="de-CH" dirty="0"/>
              <a:t>JA zur OECD-Mindestbesteuerung am 18. Juni!</a:t>
            </a:r>
          </a:p>
        </p:txBody>
      </p:sp>
    </p:spTree>
    <p:extLst>
      <p:ext uri="{BB962C8B-B14F-4D97-AF65-F5344CB8AC3E}">
        <p14:creationId xmlns:p14="http://schemas.microsoft.com/office/powerpoint/2010/main" val="3194107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C8E7C03-F37D-BB1C-0927-816C5DF13DB0}"/>
              </a:ext>
            </a:extLst>
          </p:cNvPr>
          <p:cNvSpPr>
            <a:spLocks noGrp="1"/>
          </p:cNvSpPr>
          <p:nvPr>
            <p:ph idx="4294967295"/>
          </p:nvPr>
        </p:nvSpPr>
        <p:spPr>
          <a:xfrm>
            <a:off x="355600" y="2146300"/>
            <a:ext cx="11506200" cy="858157"/>
          </a:xfrm>
          <a:prstGeom prst="rect">
            <a:avLst/>
          </a:prstGeom>
        </p:spPr>
        <p:txBody>
          <a:bodyPr/>
          <a:lstStyle/>
          <a:p>
            <a:pPr marL="0" indent="0" algn="ctr">
              <a:buNone/>
            </a:pPr>
            <a:r>
              <a:rPr lang="fr-CH" b="1" dirty="0" err="1"/>
              <a:t>Vielen</a:t>
            </a:r>
            <a:r>
              <a:rPr lang="fr-CH" b="1" dirty="0"/>
              <a:t> </a:t>
            </a:r>
            <a:r>
              <a:rPr lang="fr-CH" b="1" dirty="0" err="1"/>
              <a:t>Dank</a:t>
            </a:r>
            <a:r>
              <a:rPr lang="fr-CH" b="1" dirty="0"/>
              <a:t> </a:t>
            </a:r>
            <a:r>
              <a:rPr lang="fr-CH" b="1" dirty="0" err="1"/>
              <a:t>für</a:t>
            </a:r>
            <a:r>
              <a:rPr lang="fr-CH" b="1" dirty="0"/>
              <a:t> die </a:t>
            </a:r>
            <a:r>
              <a:rPr lang="fr-CH" b="1" dirty="0" err="1"/>
              <a:t>Aufmerksamkeit</a:t>
            </a:r>
            <a:r>
              <a:rPr lang="fr-CH" b="1" dirty="0"/>
              <a:t>!</a:t>
            </a:r>
          </a:p>
        </p:txBody>
      </p:sp>
    </p:spTree>
    <p:extLst>
      <p:ext uri="{BB962C8B-B14F-4D97-AF65-F5344CB8AC3E}">
        <p14:creationId xmlns:p14="http://schemas.microsoft.com/office/powerpoint/2010/main" val="758760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AE605BE-30C5-4941-B2C2-102723BB5237}"/>
              </a:ext>
            </a:extLst>
          </p:cNvPr>
          <p:cNvSpPr>
            <a:spLocks noGrp="1"/>
          </p:cNvSpPr>
          <p:nvPr>
            <p:ph idx="1"/>
          </p:nvPr>
        </p:nvSpPr>
        <p:spPr/>
        <p:txBody>
          <a:bodyPr>
            <a:normAutofit/>
          </a:bodyPr>
          <a:lstStyle/>
          <a:p>
            <a:r>
              <a:rPr lang="de-DE" sz="2800" dirty="0" err="1">
                <a:ea typeface="Calibri" panose="020F0502020204030204" pitchFamily="34" charset="0"/>
              </a:rPr>
              <a:t>Grosse</a:t>
            </a:r>
            <a:r>
              <a:rPr lang="de-DE" sz="2800" dirty="0">
                <a:ea typeface="Calibri" panose="020F0502020204030204" pitchFamily="34" charset="0"/>
              </a:rPr>
              <a:t>, international tätige Unternehmen sollen weltweit wenigstens zu 15% besteuert werden. Darauf hat sich die OECD geeinigt.</a:t>
            </a:r>
          </a:p>
          <a:p>
            <a:endParaRPr lang="de-DE" sz="2800" dirty="0">
              <a:ea typeface="Calibri" panose="020F0502020204030204" pitchFamily="34" charset="0"/>
            </a:endParaRPr>
          </a:p>
          <a:p>
            <a:r>
              <a:rPr lang="de-DE" sz="2800" dirty="0">
                <a:ea typeface="Calibri" panose="020F0502020204030204" pitchFamily="34" charset="0"/>
              </a:rPr>
              <a:t>Hält sich die Schweiz nicht daran, dürfen andere Länder die fehlende Besteuerung der Unternehmen in ihrem Land vornehmen!</a:t>
            </a:r>
          </a:p>
          <a:p>
            <a:endParaRPr lang="de-CH" sz="2800" dirty="0">
              <a:ea typeface="Calibri" panose="020F0502020204030204" pitchFamily="34" charset="0"/>
            </a:endParaRPr>
          </a:p>
          <a:p>
            <a:r>
              <a:rPr lang="de-CH" sz="2800" dirty="0"/>
              <a:t>Bei Unternehmen mit mehr als 750 Millionen Euro </a:t>
            </a:r>
            <a:r>
              <a:rPr lang="de-CH" sz="2800" b="1" dirty="0"/>
              <a:t>Umsatz </a:t>
            </a:r>
            <a:r>
              <a:rPr lang="de-CH" sz="2800" dirty="0"/>
              <a:t>soll neu eine </a:t>
            </a:r>
            <a:r>
              <a:rPr lang="de-CH" sz="2800" b="1" dirty="0"/>
              <a:t>Mindestbesteuerung von 15% </a:t>
            </a:r>
            <a:r>
              <a:rPr lang="de-CH" sz="2800" dirty="0"/>
              <a:t>gelten.</a:t>
            </a:r>
            <a:endParaRPr lang="de-CH" dirty="0"/>
          </a:p>
        </p:txBody>
      </p:sp>
      <p:sp>
        <p:nvSpPr>
          <p:cNvPr id="3" name="Titel 2">
            <a:extLst>
              <a:ext uri="{FF2B5EF4-FFF2-40B4-BE49-F238E27FC236}">
                <a16:creationId xmlns:a16="http://schemas.microsoft.com/office/drawing/2014/main" id="{4BC6148A-3CD8-4C06-9832-42AFF2D1680B}"/>
              </a:ext>
            </a:extLst>
          </p:cNvPr>
          <p:cNvSpPr>
            <a:spLocks noGrp="1"/>
          </p:cNvSpPr>
          <p:nvPr>
            <p:ph type="ctrTitle"/>
          </p:nvPr>
        </p:nvSpPr>
        <p:spPr>
          <a:xfrm rot="-180000">
            <a:off x="-99604" y="462317"/>
            <a:ext cx="6535545" cy="923330"/>
          </a:xfrm>
        </p:spPr>
        <p:txBody>
          <a:bodyPr/>
          <a:lstStyle/>
          <a:p>
            <a:r>
              <a:rPr lang="de-CH" dirty="0"/>
              <a:t>Worum geht es?</a:t>
            </a:r>
          </a:p>
        </p:txBody>
      </p:sp>
      <p:sp>
        <p:nvSpPr>
          <p:cNvPr id="4" name="Untertitel 3">
            <a:extLst>
              <a:ext uri="{FF2B5EF4-FFF2-40B4-BE49-F238E27FC236}">
                <a16:creationId xmlns:a16="http://schemas.microsoft.com/office/drawing/2014/main" id="{93E2B439-8A2F-4870-AEC8-8374AB9BBD65}"/>
              </a:ext>
            </a:extLst>
          </p:cNvPr>
          <p:cNvSpPr>
            <a:spLocks noGrp="1"/>
          </p:cNvSpPr>
          <p:nvPr>
            <p:ph type="subTitle" idx="13"/>
          </p:nvPr>
        </p:nvSpPr>
        <p:spPr>
          <a:xfrm rot="-180000">
            <a:off x="-109091" y="1412959"/>
            <a:ext cx="5571309" cy="535531"/>
          </a:xfrm>
        </p:spPr>
        <p:txBody>
          <a:bodyPr/>
          <a:lstStyle/>
          <a:p>
            <a:r>
              <a:rPr lang="de-CH" dirty="0"/>
              <a:t>Die Forderung der OECD</a:t>
            </a:r>
          </a:p>
        </p:txBody>
      </p:sp>
    </p:spTree>
    <p:extLst>
      <p:ext uri="{BB962C8B-B14F-4D97-AF65-F5344CB8AC3E}">
        <p14:creationId xmlns:p14="http://schemas.microsoft.com/office/powerpoint/2010/main" val="4186553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descr="Ein Bild, das Karte enthält.&#10;&#10;Automatisch generierte Beschreibung">
            <a:extLst>
              <a:ext uri="{FF2B5EF4-FFF2-40B4-BE49-F238E27FC236}">
                <a16:creationId xmlns:a16="http://schemas.microsoft.com/office/drawing/2014/main" id="{6CD5123A-201D-6ECB-35E8-7961DD16E69E}"/>
              </a:ext>
            </a:extLst>
          </p:cNvPr>
          <p:cNvPicPr>
            <a:picLocks noGrp="1" noChangeAspect="1"/>
          </p:cNvPicPr>
          <p:nvPr>
            <p:ph idx="1"/>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sharpenSoften amount="73000"/>
                    </a14:imgEffect>
                  </a14:imgLayer>
                </a14:imgProps>
              </a:ext>
              <a:ext uri="{28A0092B-C50C-407E-A947-70E740481C1C}">
                <a14:useLocalDpi xmlns:a14="http://schemas.microsoft.com/office/drawing/2010/main" val="0"/>
              </a:ext>
            </a:extLst>
          </a:blip>
          <a:srcRect t="28198"/>
          <a:stretch/>
        </p:blipFill>
        <p:spPr>
          <a:xfrm>
            <a:off x="58742" y="2497065"/>
            <a:ext cx="12133258" cy="4319674"/>
          </a:xfrm>
        </p:spPr>
      </p:pic>
      <p:sp>
        <p:nvSpPr>
          <p:cNvPr id="3" name="Titel 2">
            <a:extLst>
              <a:ext uri="{FF2B5EF4-FFF2-40B4-BE49-F238E27FC236}">
                <a16:creationId xmlns:a16="http://schemas.microsoft.com/office/drawing/2014/main" id="{572F3591-BD21-9688-7B91-604532D85B97}"/>
              </a:ext>
            </a:extLst>
          </p:cNvPr>
          <p:cNvSpPr>
            <a:spLocks noGrp="1"/>
          </p:cNvSpPr>
          <p:nvPr>
            <p:ph type="ctrTitle"/>
          </p:nvPr>
        </p:nvSpPr>
        <p:spPr>
          <a:xfrm rot="-180000">
            <a:off x="-102886" y="336984"/>
            <a:ext cx="11325113" cy="923330"/>
          </a:xfrm>
        </p:spPr>
        <p:txBody>
          <a:bodyPr/>
          <a:lstStyle/>
          <a:p>
            <a:r>
              <a:rPr lang="de-CH" dirty="0"/>
              <a:t>Wieso macht die Schweiz mit?</a:t>
            </a:r>
          </a:p>
        </p:txBody>
      </p:sp>
      <p:sp>
        <p:nvSpPr>
          <p:cNvPr id="7" name="Untertitel 3">
            <a:extLst>
              <a:ext uri="{FF2B5EF4-FFF2-40B4-BE49-F238E27FC236}">
                <a16:creationId xmlns:a16="http://schemas.microsoft.com/office/drawing/2014/main" id="{BF86E6B5-0E34-1F0A-688E-11D372072AC7}"/>
              </a:ext>
            </a:extLst>
          </p:cNvPr>
          <p:cNvSpPr>
            <a:spLocks noGrp="1"/>
          </p:cNvSpPr>
          <p:nvPr>
            <p:ph type="subTitle" idx="13"/>
          </p:nvPr>
        </p:nvSpPr>
        <p:spPr>
          <a:xfrm rot="-180000">
            <a:off x="-109399" y="1401204"/>
            <a:ext cx="6020497" cy="535531"/>
          </a:xfrm>
        </p:spPr>
        <p:txBody>
          <a:bodyPr/>
          <a:lstStyle/>
          <a:p>
            <a:r>
              <a:rPr lang="de-CH" dirty="0"/>
              <a:t>Unnötigen Abfluss stoppen</a:t>
            </a:r>
          </a:p>
        </p:txBody>
      </p:sp>
    </p:spTree>
    <p:extLst>
      <p:ext uri="{BB962C8B-B14F-4D97-AF65-F5344CB8AC3E}">
        <p14:creationId xmlns:p14="http://schemas.microsoft.com/office/powerpoint/2010/main" val="1678149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00E1C19-23E1-F4B2-CD4B-3531C25D4432}"/>
              </a:ext>
            </a:extLst>
          </p:cNvPr>
          <p:cNvSpPr>
            <a:spLocks noGrp="1"/>
          </p:cNvSpPr>
          <p:nvPr>
            <p:ph idx="1"/>
          </p:nvPr>
        </p:nvSpPr>
        <p:spPr/>
        <p:txBody>
          <a:bodyPr/>
          <a:lstStyle/>
          <a:p>
            <a:pPr lvl="1"/>
            <a:endParaRPr lang="de-DE" dirty="0">
              <a:ea typeface="Calibri" panose="020F0502020204030204" pitchFamily="34" charset="0"/>
            </a:endParaRPr>
          </a:p>
          <a:p>
            <a:pPr lvl="1"/>
            <a:r>
              <a:rPr lang="de-DE" sz="2800" dirty="0" err="1">
                <a:ea typeface="Calibri" panose="020F0502020204030204" pitchFamily="34" charset="0"/>
              </a:rPr>
              <a:t>Grosse</a:t>
            </a:r>
            <a:r>
              <a:rPr lang="de-DE" sz="2800" dirty="0">
                <a:ea typeface="Calibri" panose="020F0502020204030204" pitchFamily="34" charset="0"/>
              </a:rPr>
              <a:t> Unternehmen sollen ihre Steuern weiter in der Schweiz bezahlen und vor Strafsteuern und Steuerverfahren im Ausland geschützt werden.</a:t>
            </a:r>
          </a:p>
          <a:p>
            <a:pPr marL="457200" lvl="1" indent="0">
              <a:buNone/>
            </a:pPr>
            <a:endParaRPr lang="de-DE" sz="2800" dirty="0">
              <a:ea typeface="Calibri" panose="020F0502020204030204" pitchFamily="34" charset="0"/>
            </a:endParaRPr>
          </a:p>
          <a:p>
            <a:pPr lvl="1"/>
            <a:r>
              <a:rPr lang="de-DE" sz="2800" dirty="0">
                <a:ea typeface="Calibri" panose="020F0502020204030204" pitchFamily="34" charset="0"/>
              </a:rPr>
              <a:t>So können die Kantone und die Eidgenossenschaft eigenständig über die zusätzliche Steuereinnahmen verfügen und in die Standortattraktivität investieren.</a:t>
            </a:r>
            <a:endParaRPr lang="de-CH" sz="2800" dirty="0">
              <a:ea typeface="Calibri" panose="020F0502020204030204" pitchFamily="34" charset="0"/>
            </a:endParaRPr>
          </a:p>
        </p:txBody>
      </p:sp>
      <p:sp>
        <p:nvSpPr>
          <p:cNvPr id="3" name="Titel 2">
            <a:extLst>
              <a:ext uri="{FF2B5EF4-FFF2-40B4-BE49-F238E27FC236}">
                <a16:creationId xmlns:a16="http://schemas.microsoft.com/office/drawing/2014/main" id="{9F69BDBE-B880-2B14-7CD1-58FEE5581C0B}"/>
              </a:ext>
            </a:extLst>
          </p:cNvPr>
          <p:cNvSpPr>
            <a:spLocks noGrp="1"/>
          </p:cNvSpPr>
          <p:nvPr>
            <p:ph type="ctrTitle"/>
          </p:nvPr>
        </p:nvSpPr>
        <p:spPr>
          <a:xfrm rot="-180000">
            <a:off x="-102899" y="336462"/>
            <a:ext cx="11345078" cy="923330"/>
          </a:xfrm>
        </p:spPr>
        <p:txBody>
          <a:bodyPr/>
          <a:lstStyle/>
          <a:p>
            <a:r>
              <a:rPr lang="de-CH" dirty="0"/>
              <a:t>Wieso macht die Schweiz mit?</a:t>
            </a:r>
          </a:p>
        </p:txBody>
      </p:sp>
      <p:sp>
        <p:nvSpPr>
          <p:cNvPr id="5" name="Untertitel 3">
            <a:extLst>
              <a:ext uri="{FF2B5EF4-FFF2-40B4-BE49-F238E27FC236}">
                <a16:creationId xmlns:a16="http://schemas.microsoft.com/office/drawing/2014/main" id="{0728BBFA-2A28-6A3A-294B-9B61E426177D}"/>
              </a:ext>
            </a:extLst>
          </p:cNvPr>
          <p:cNvSpPr>
            <a:spLocks noGrp="1"/>
          </p:cNvSpPr>
          <p:nvPr>
            <p:ph type="subTitle" idx="13"/>
          </p:nvPr>
        </p:nvSpPr>
        <p:spPr>
          <a:xfrm rot="-180000">
            <a:off x="-109399" y="1401204"/>
            <a:ext cx="6020497" cy="535531"/>
          </a:xfrm>
        </p:spPr>
        <p:txBody>
          <a:bodyPr/>
          <a:lstStyle/>
          <a:p>
            <a:r>
              <a:rPr lang="de-CH" dirty="0"/>
              <a:t>Unnötigen Abfluss stoppen</a:t>
            </a:r>
          </a:p>
        </p:txBody>
      </p:sp>
    </p:spTree>
    <p:extLst>
      <p:ext uri="{BB962C8B-B14F-4D97-AF65-F5344CB8AC3E}">
        <p14:creationId xmlns:p14="http://schemas.microsoft.com/office/powerpoint/2010/main" val="2206979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C4AFC8CB-26C0-050D-2383-EDC5B89C35AE}"/>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59000"/>
                    </a14:imgEffect>
                    <a14:imgEffect>
                      <a14:saturation sat="391000"/>
                    </a14:imgEffect>
                  </a14:imgLayer>
                </a14:imgProps>
              </a:ext>
              <a:ext uri="{28A0092B-C50C-407E-A947-70E740481C1C}">
                <a14:useLocalDpi xmlns:a14="http://schemas.microsoft.com/office/drawing/2010/main" val="0"/>
              </a:ext>
            </a:extLst>
          </a:blip>
          <a:stretch>
            <a:fillRect/>
          </a:stretch>
        </p:blipFill>
        <p:spPr>
          <a:xfrm>
            <a:off x="1223460" y="1291590"/>
            <a:ext cx="9688379" cy="5449714"/>
          </a:xfrm>
          <a:prstGeom prst="rect">
            <a:avLst/>
          </a:prstGeom>
        </p:spPr>
      </p:pic>
      <p:sp>
        <p:nvSpPr>
          <p:cNvPr id="3" name="Titel 2">
            <a:extLst>
              <a:ext uri="{FF2B5EF4-FFF2-40B4-BE49-F238E27FC236}">
                <a16:creationId xmlns:a16="http://schemas.microsoft.com/office/drawing/2014/main" id="{0830E7EE-1D15-026D-6BB3-6C1238F9B0FD}"/>
              </a:ext>
            </a:extLst>
          </p:cNvPr>
          <p:cNvSpPr>
            <a:spLocks noGrp="1"/>
          </p:cNvSpPr>
          <p:nvPr>
            <p:ph type="ctrTitle"/>
          </p:nvPr>
        </p:nvSpPr>
        <p:spPr>
          <a:xfrm rot="-180000">
            <a:off x="-103434" y="316087"/>
            <a:ext cx="12123645" cy="923330"/>
          </a:xfrm>
        </p:spPr>
        <p:txBody>
          <a:bodyPr/>
          <a:lstStyle/>
          <a:p>
            <a:r>
              <a:rPr lang="de-CH" dirty="0"/>
              <a:t>Essenzielle Unternehmenssteuer</a:t>
            </a:r>
          </a:p>
        </p:txBody>
      </p:sp>
    </p:spTree>
    <p:extLst>
      <p:ext uri="{BB962C8B-B14F-4D97-AF65-F5344CB8AC3E}">
        <p14:creationId xmlns:p14="http://schemas.microsoft.com/office/powerpoint/2010/main" val="119916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B3D8E09D-E6A3-7212-4A65-7189C4585251}"/>
              </a:ext>
            </a:extLst>
          </p:cNvPr>
          <p:cNvPicPr>
            <a:picLocks noGrp="1" noChangeAspect="1"/>
          </p:cNvPicPr>
          <p:nvPr>
            <p:ph idx="1"/>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70000"/>
                    </a14:imgEffect>
                  </a14:imgLayer>
                </a14:imgProps>
              </a:ext>
              <a:ext uri="{28A0092B-C50C-407E-A947-70E740481C1C}">
                <a14:useLocalDpi xmlns:a14="http://schemas.microsoft.com/office/drawing/2010/main" val="0"/>
              </a:ext>
            </a:extLst>
          </a:blip>
          <a:stretch>
            <a:fillRect/>
          </a:stretch>
        </p:blipFill>
        <p:spPr>
          <a:xfrm>
            <a:off x="1668638" y="1791970"/>
            <a:ext cx="8652652" cy="4867117"/>
          </a:xfrm>
        </p:spPr>
      </p:pic>
      <p:sp>
        <p:nvSpPr>
          <p:cNvPr id="3" name="Titel 2">
            <a:extLst>
              <a:ext uri="{FF2B5EF4-FFF2-40B4-BE49-F238E27FC236}">
                <a16:creationId xmlns:a16="http://schemas.microsoft.com/office/drawing/2014/main" id="{54CAD922-7464-2A9B-37AB-72EF47B27469}"/>
              </a:ext>
            </a:extLst>
          </p:cNvPr>
          <p:cNvSpPr>
            <a:spLocks noGrp="1"/>
          </p:cNvSpPr>
          <p:nvPr>
            <p:ph type="ctrTitle"/>
          </p:nvPr>
        </p:nvSpPr>
        <p:spPr>
          <a:xfrm rot="-180000">
            <a:off x="-102315" y="358758"/>
            <a:ext cx="10493018" cy="923330"/>
          </a:xfrm>
        </p:spPr>
        <p:txBody>
          <a:bodyPr/>
          <a:lstStyle/>
          <a:p>
            <a:r>
              <a:rPr lang="de-CH" dirty="0"/>
              <a:t>Multinationale Unternehmen</a:t>
            </a:r>
          </a:p>
        </p:txBody>
      </p:sp>
      <p:sp>
        <p:nvSpPr>
          <p:cNvPr id="4" name="Untertitel 3">
            <a:extLst>
              <a:ext uri="{FF2B5EF4-FFF2-40B4-BE49-F238E27FC236}">
                <a16:creationId xmlns:a16="http://schemas.microsoft.com/office/drawing/2014/main" id="{940883AF-5081-5CD7-B3C3-3F1AD7832011}"/>
              </a:ext>
            </a:extLst>
          </p:cNvPr>
          <p:cNvSpPr>
            <a:spLocks noGrp="1"/>
          </p:cNvSpPr>
          <p:nvPr>
            <p:ph type="subTitle" idx="13"/>
          </p:nvPr>
        </p:nvSpPr>
        <p:spPr>
          <a:xfrm rot="-180000">
            <a:off x="-109527" y="1396326"/>
            <a:ext cx="6206931" cy="535531"/>
          </a:xfrm>
        </p:spPr>
        <p:txBody>
          <a:bodyPr/>
          <a:lstStyle/>
          <a:p>
            <a:r>
              <a:rPr lang="de-CH" dirty="0"/>
              <a:t>Schweizer Erfolgsgeschichte</a:t>
            </a:r>
          </a:p>
        </p:txBody>
      </p:sp>
    </p:spTree>
    <p:extLst>
      <p:ext uri="{BB962C8B-B14F-4D97-AF65-F5344CB8AC3E}">
        <p14:creationId xmlns:p14="http://schemas.microsoft.com/office/powerpoint/2010/main" val="3502851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AE605BE-30C5-4941-B2C2-102723BB5237}"/>
              </a:ext>
            </a:extLst>
          </p:cNvPr>
          <p:cNvSpPr>
            <a:spLocks noGrp="1"/>
          </p:cNvSpPr>
          <p:nvPr>
            <p:ph idx="1"/>
          </p:nvPr>
        </p:nvSpPr>
        <p:spPr/>
        <p:txBody>
          <a:bodyPr/>
          <a:lstStyle/>
          <a:p>
            <a:pPr lvl="1"/>
            <a:endParaRPr lang="de-DE" sz="2800" dirty="0"/>
          </a:p>
          <a:p>
            <a:pPr lvl="1"/>
            <a:endParaRPr lang="de-DE" sz="2800" dirty="0"/>
          </a:p>
          <a:p>
            <a:pPr lvl="1"/>
            <a:r>
              <a:rPr lang="de-DE" sz="2800" dirty="0"/>
              <a:t>Der Bundesrat hat einen neuen Verfassungsartikel erarbeitet, damit nicht unnötig Steuergeld ins Ausland </a:t>
            </a:r>
            <a:r>
              <a:rPr lang="de-DE" sz="2800" dirty="0" err="1"/>
              <a:t>fliesst</a:t>
            </a:r>
            <a:r>
              <a:rPr lang="de-DE" sz="2800" dirty="0"/>
              <a:t>. Dieser dient als Grundlage für eine nationale Umsetzung der OECD-Mindeststeuer.</a:t>
            </a:r>
          </a:p>
          <a:p>
            <a:endParaRPr lang="de-CH" dirty="0"/>
          </a:p>
        </p:txBody>
      </p:sp>
      <p:sp>
        <p:nvSpPr>
          <p:cNvPr id="3" name="Titel 2">
            <a:extLst>
              <a:ext uri="{FF2B5EF4-FFF2-40B4-BE49-F238E27FC236}">
                <a16:creationId xmlns:a16="http://schemas.microsoft.com/office/drawing/2014/main" id="{4BC6148A-3CD8-4C06-9832-42AFF2D1680B}"/>
              </a:ext>
            </a:extLst>
          </p:cNvPr>
          <p:cNvSpPr>
            <a:spLocks noGrp="1"/>
          </p:cNvSpPr>
          <p:nvPr>
            <p:ph type="ctrTitle"/>
          </p:nvPr>
        </p:nvSpPr>
        <p:spPr>
          <a:xfrm rot="-180000">
            <a:off x="-102005" y="370584"/>
            <a:ext cx="10041050" cy="923330"/>
          </a:xfrm>
        </p:spPr>
        <p:txBody>
          <a:bodyPr/>
          <a:lstStyle/>
          <a:p>
            <a:r>
              <a:rPr lang="de-CH" dirty="0"/>
              <a:t>Umsetzung in der Schweiz</a:t>
            </a:r>
          </a:p>
        </p:txBody>
      </p:sp>
      <p:sp>
        <p:nvSpPr>
          <p:cNvPr id="4" name="Untertitel 3">
            <a:extLst>
              <a:ext uri="{FF2B5EF4-FFF2-40B4-BE49-F238E27FC236}">
                <a16:creationId xmlns:a16="http://schemas.microsoft.com/office/drawing/2014/main" id="{93E2B439-8A2F-4870-AEC8-8374AB9BBD65}"/>
              </a:ext>
            </a:extLst>
          </p:cNvPr>
          <p:cNvSpPr>
            <a:spLocks noGrp="1"/>
          </p:cNvSpPr>
          <p:nvPr>
            <p:ph type="subTitle" idx="13"/>
          </p:nvPr>
        </p:nvSpPr>
        <p:spPr>
          <a:xfrm rot="-180000">
            <a:off x="-108814" y="1423519"/>
            <a:ext cx="5167782" cy="535531"/>
          </a:xfrm>
        </p:spPr>
        <p:txBody>
          <a:bodyPr/>
          <a:lstStyle/>
          <a:p>
            <a:r>
              <a:rPr lang="de-CH" dirty="0"/>
              <a:t>Verfassungsänderung</a:t>
            </a:r>
          </a:p>
        </p:txBody>
      </p:sp>
    </p:spTree>
    <p:extLst>
      <p:ext uri="{BB962C8B-B14F-4D97-AF65-F5344CB8AC3E}">
        <p14:creationId xmlns:p14="http://schemas.microsoft.com/office/powerpoint/2010/main" val="268607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AE605BE-30C5-4941-B2C2-102723BB5237}"/>
              </a:ext>
            </a:extLst>
          </p:cNvPr>
          <p:cNvSpPr>
            <a:spLocks noGrp="1"/>
          </p:cNvSpPr>
          <p:nvPr>
            <p:ph idx="1"/>
          </p:nvPr>
        </p:nvSpPr>
        <p:spPr/>
        <p:txBody>
          <a:bodyPr/>
          <a:lstStyle/>
          <a:p>
            <a:endParaRPr lang="de-CH" sz="2400" dirty="0">
              <a:ea typeface="Calibri" panose="020F0502020204030204" pitchFamily="34" charset="0"/>
            </a:endParaRPr>
          </a:p>
          <a:p>
            <a:r>
              <a:rPr lang="de-CH" sz="2400" dirty="0"/>
              <a:t>Neue nationale Ergänzungssteuer: Gleicht Differenz zwischen niedrigerem nationalem Steuersatz und der Mindeststeuer von 15% aus </a:t>
            </a:r>
          </a:p>
          <a:p>
            <a:pPr lvl="1"/>
            <a:r>
              <a:rPr lang="de-CH" sz="2000" dirty="0"/>
              <a:t>Die Steuer wird von den Kantonen erhoben sie gilt aber als Bundessteuer</a:t>
            </a:r>
          </a:p>
          <a:p>
            <a:pPr lvl="1"/>
            <a:r>
              <a:rPr lang="de-CH" sz="2000" dirty="0"/>
              <a:t>Die Regelung gilt erst bei einem Umsatz über 750 Millionen Euro</a:t>
            </a:r>
          </a:p>
          <a:p>
            <a:endParaRPr lang="de-CH" sz="2400" dirty="0"/>
          </a:p>
          <a:p>
            <a:r>
              <a:rPr lang="de-CH" sz="2400" dirty="0"/>
              <a:t>Einnahmen werden zwischen den Kantonen und dem Bund aufgeteilt</a:t>
            </a:r>
          </a:p>
          <a:p>
            <a:pPr lvl="1"/>
            <a:r>
              <a:rPr lang="de-CH" sz="2000" dirty="0"/>
              <a:t>75% an Kantone</a:t>
            </a:r>
          </a:p>
          <a:p>
            <a:pPr lvl="1"/>
            <a:r>
              <a:rPr lang="de-CH" sz="2000" dirty="0"/>
              <a:t>25% an Bund </a:t>
            </a:r>
          </a:p>
          <a:p>
            <a:pPr marL="457200" lvl="1" indent="0">
              <a:buNone/>
            </a:pPr>
            <a:endParaRPr lang="de-CH" sz="2000" dirty="0"/>
          </a:p>
          <a:p>
            <a:pPr lvl="1"/>
            <a:endParaRPr lang="de-CH" dirty="0"/>
          </a:p>
        </p:txBody>
      </p:sp>
      <p:sp>
        <p:nvSpPr>
          <p:cNvPr id="3" name="Titel 2">
            <a:extLst>
              <a:ext uri="{FF2B5EF4-FFF2-40B4-BE49-F238E27FC236}">
                <a16:creationId xmlns:a16="http://schemas.microsoft.com/office/drawing/2014/main" id="{4BC6148A-3CD8-4C06-9832-42AFF2D1680B}"/>
              </a:ext>
            </a:extLst>
          </p:cNvPr>
          <p:cNvSpPr>
            <a:spLocks noGrp="1"/>
          </p:cNvSpPr>
          <p:nvPr>
            <p:ph type="ctrTitle"/>
          </p:nvPr>
        </p:nvSpPr>
        <p:spPr>
          <a:xfrm rot="-180000">
            <a:off x="-101964" y="372152"/>
            <a:ext cx="9981127" cy="923330"/>
          </a:xfrm>
        </p:spPr>
        <p:txBody>
          <a:bodyPr/>
          <a:lstStyle/>
          <a:p>
            <a:r>
              <a:rPr lang="de-CH" dirty="0"/>
              <a:t>Umsetzung in der Schweiz</a:t>
            </a:r>
          </a:p>
        </p:txBody>
      </p:sp>
      <p:sp>
        <p:nvSpPr>
          <p:cNvPr id="4" name="Untertitel 3">
            <a:extLst>
              <a:ext uri="{FF2B5EF4-FFF2-40B4-BE49-F238E27FC236}">
                <a16:creationId xmlns:a16="http://schemas.microsoft.com/office/drawing/2014/main" id="{93E2B439-8A2F-4870-AEC8-8374AB9BBD65}"/>
              </a:ext>
            </a:extLst>
          </p:cNvPr>
          <p:cNvSpPr>
            <a:spLocks noGrp="1"/>
          </p:cNvSpPr>
          <p:nvPr>
            <p:ph type="subTitle" idx="13"/>
          </p:nvPr>
        </p:nvSpPr>
        <p:spPr>
          <a:xfrm rot="-180000">
            <a:off x="-108681" y="1428606"/>
            <a:ext cx="4973381" cy="535531"/>
          </a:xfrm>
        </p:spPr>
        <p:txBody>
          <a:bodyPr/>
          <a:lstStyle/>
          <a:p>
            <a:r>
              <a:rPr lang="de-CH" dirty="0"/>
              <a:t>Verfassungsänderung</a:t>
            </a:r>
          </a:p>
        </p:txBody>
      </p:sp>
    </p:spTree>
    <p:extLst>
      <p:ext uri="{BB962C8B-B14F-4D97-AF65-F5344CB8AC3E}">
        <p14:creationId xmlns:p14="http://schemas.microsoft.com/office/powerpoint/2010/main" val="2201883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ADB4850-7E94-FB7C-9DDD-001C270152ED}"/>
              </a:ext>
            </a:extLst>
          </p:cNvPr>
          <p:cNvSpPr>
            <a:spLocks noGrp="1"/>
          </p:cNvSpPr>
          <p:nvPr>
            <p:ph idx="1"/>
          </p:nvPr>
        </p:nvSpPr>
        <p:spPr>
          <a:xfrm>
            <a:off x="355600" y="2146300"/>
            <a:ext cx="11506200" cy="4318668"/>
          </a:xfrm>
        </p:spPr>
        <p:txBody>
          <a:bodyPr>
            <a:normAutofit fontScale="92500" lnSpcReduction="10000"/>
          </a:bodyPr>
          <a:lstStyle/>
          <a:p>
            <a:endParaRPr lang="de-CH" sz="2800" dirty="0"/>
          </a:p>
          <a:p>
            <a:r>
              <a:rPr lang="de-CH" sz="2800" dirty="0"/>
              <a:t>Die 25%:75% Aufteilung zwischen Bund und Kantonen entschädigt die Kantone für Einbussen bei der Steuerattraktivität.</a:t>
            </a:r>
          </a:p>
          <a:p>
            <a:endParaRPr lang="de-CH" sz="2800" dirty="0"/>
          </a:p>
          <a:p>
            <a:r>
              <a:rPr lang="de-CH" sz="2800" dirty="0"/>
              <a:t>Die OECD-Reform schafft Rechtssicherheit,</a:t>
            </a:r>
          </a:p>
          <a:p>
            <a:endParaRPr lang="de-CH" sz="2800" dirty="0"/>
          </a:p>
          <a:p>
            <a:r>
              <a:rPr lang="de-CH" sz="2800" dirty="0"/>
              <a:t>Sie schützt vor Benachteiligung und «schwarzen Listen»,</a:t>
            </a:r>
          </a:p>
          <a:p>
            <a:endParaRPr lang="de-CH" sz="2800" dirty="0"/>
          </a:p>
          <a:p>
            <a:r>
              <a:rPr lang="de-CH" sz="2800" dirty="0"/>
              <a:t>Die Mehreinnahmen von 1 - 2.5 Milliarden in die Schweiz investiert werden können.</a:t>
            </a:r>
          </a:p>
          <a:p>
            <a:endParaRPr lang="fr-CH" dirty="0"/>
          </a:p>
        </p:txBody>
      </p:sp>
      <p:sp>
        <p:nvSpPr>
          <p:cNvPr id="3" name="Titre 2">
            <a:extLst>
              <a:ext uri="{FF2B5EF4-FFF2-40B4-BE49-F238E27FC236}">
                <a16:creationId xmlns:a16="http://schemas.microsoft.com/office/drawing/2014/main" id="{FC8B0C6C-71F0-8B5D-7FEE-03F9D6E2508D}"/>
              </a:ext>
            </a:extLst>
          </p:cNvPr>
          <p:cNvSpPr>
            <a:spLocks noGrp="1"/>
          </p:cNvSpPr>
          <p:nvPr>
            <p:ph type="ctrTitle"/>
          </p:nvPr>
        </p:nvSpPr>
        <p:spPr>
          <a:xfrm rot="-180000">
            <a:off x="-100826" y="415648"/>
            <a:ext cx="8318962" cy="923330"/>
          </a:xfrm>
        </p:spPr>
        <p:txBody>
          <a:bodyPr/>
          <a:lstStyle/>
          <a:p>
            <a:r>
              <a:rPr lang="de-DE" dirty="0"/>
              <a:t>Ja zur OECD-Reform</a:t>
            </a:r>
            <a:endParaRPr lang="fr-CH" dirty="0"/>
          </a:p>
        </p:txBody>
      </p:sp>
      <p:sp>
        <p:nvSpPr>
          <p:cNvPr id="4" name="Sous-titre 3">
            <a:extLst>
              <a:ext uri="{FF2B5EF4-FFF2-40B4-BE49-F238E27FC236}">
                <a16:creationId xmlns:a16="http://schemas.microsoft.com/office/drawing/2014/main" id="{7794BCBA-F7BA-8551-D36C-27E61BC27A85}"/>
              </a:ext>
            </a:extLst>
          </p:cNvPr>
          <p:cNvSpPr>
            <a:spLocks noGrp="1"/>
          </p:cNvSpPr>
          <p:nvPr>
            <p:ph type="subTitle" idx="13"/>
          </p:nvPr>
        </p:nvSpPr>
        <p:spPr>
          <a:xfrm rot="-180000">
            <a:off x="-110449" y="1361112"/>
            <a:ext cx="7552621" cy="535531"/>
          </a:xfrm>
        </p:spPr>
        <p:txBody>
          <a:bodyPr/>
          <a:lstStyle/>
          <a:p>
            <a:r>
              <a:rPr lang="de-CH" dirty="0"/>
              <a:t>Rechtssicherheit und Steuersubstrat</a:t>
            </a:r>
          </a:p>
        </p:txBody>
      </p:sp>
    </p:spTree>
    <p:extLst>
      <p:ext uri="{BB962C8B-B14F-4D97-AF65-F5344CB8AC3E}">
        <p14:creationId xmlns:p14="http://schemas.microsoft.com/office/powerpoint/2010/main" val="4183079973"/>
      </p:ext>
    </p:extLst>
  </p:cSld>
  <p:clrMapOvr>
    <a:masterClrMapping/>
  </p:clrMapOvr>
</p:sld>
</file>

<file path=ppt/theme/theme1.xml><?xml version="1.0" encoding="utf-8"?>
<a:theme xmlns:a="http://schemas.openxmlformats.org/drawingml/2006/main" name="Office">
  <a:themeElements>
    <a:clrScheme name="PLR 2023">
      <a:dk1>
        <a:sysClr val="windowText" lastClr="000000"/>
      </a:dk1>
      <a:lt1>
        <a:srgbClr val="FFFFFF"/>
      </a:lt1>
      <a:dk2>
        <a:srgbClr val="000000"/>
      </a:dk2>
      <a:lt2>
        <a:srgbClr val="FFFFFF"/>
      </a:lt2>
      <a:accent1>
        <a:srgbClr val="074EA1"/>
      </a:accent1>
      <a:accent2>
        <a:srgbClr val="00A0E2"/>
      </a:accent2>
      <a:accent3>
        <a:srgbClr val="E8308A"/>
      </a:accent3>
      <a:accent4>
        <a:srgbClr val="074EA1"/>
      </a:accent4>
      <a:accent5>
        <a:srgbClr val="00A0E2"/>
      </a:accent5>
      <a:accent6>
        <a:srgbClr val="E8308A"/>
      </a:accent6>
      <a:hlink>
        <a:srgbClr val="E8308A"/>
      </a:hlink>
      <a:folHlink>
        <a:srgbClr val="BD14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539EBB49-9BFD-441F-97FF-D1C2CE672941}" vid="{6C5D0B45-BD8C-4900-A1DA-652D6979C2B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1518f0c-c218-41fd-91a2-ae82f1a9ab1d">
      <Terms xmlns="http://schemas.microsoft.com/office/infopath/2007/PartnerControls"/>
    </lcf76f155ced4ddcb4097134ff3c332f>
    <TaxCatchAll xmlns="98d97bc7-cf16-435c-b8c5-07e9cfb4c12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0C0935341E6347AD959AD50893CE27" ma:contentTypeVersion="13" ma:contentTypeDescription="Crée un document." ma:contentTypeScope="" ma:versionID="90e9e137bc60a04688cf552da0f145c6">
  <xsd:schema xmlns:xsd="http://www.w3.org/2001/XMLSchema" xmlns:xs="http://www.w3.org/2001/XMLSchema" xmlns:p="http://schemas.microsoft.com/office/2006/metadata/properties" xmlns:ns2="31518f0c-c218-41fd-91a2-ae82f1a9ab1d" xmlns:ns3="98d97bc7-cf16-435c-b8c5-07e9cfb4c128" targetNamespace="http://schemas.microsoft.com/office/2006/metadata/properties" ma:root="true" ma:fieldsID="3552012bb14cc74d5b9af6fcb01b268e" ns2:_="" ns3:_="">
    <xsd:import namespace="31518f0c-c218-41fd-91a2-ae82f1a9ab1d"/>
    <xsd:import namespace="98d97bc7-cf16-435c-b8c5-07e9cfb4c12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518f0c-c218-41fd-91a2-ae82f1a9ab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f166d328-cf71-4fe1-bd62-5048ef65d31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d97bc7-cf16-435c-b8c5-07e9cfb4c12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5d13265-fda0-4d3f-994d-2d80d8c2cb1e}" ma:internalName="TaxCatchAll" ma:showField="CatchAllData" ma:web="98d97bc7-cf16-435c-b8c5-07e9cfb4c12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6653F6-2999-40B6-9356-B7BDA5475687}">
  <ds:schemaRefs>
    <ds:schemaRef ds:uri="http://schemas.microsoft.com/office/2006/metadata/properties"/>
    <ds:schemaRef ds:uri="http://schemas.microsoft.com/office/infopath/2007/PartnerControls"/>
    <ds:schemaRef ds:uri="31518f0c-c218-41fd-91a2-ae82f1a9ab1d"/>
    <ds:schemaRef ds:uri="98d97bc7-cf16-435c-b8c5-07e9cfb4c128"/>
  </ds:schemaRefs>
</ds:datastoreItem>
</file>

<file path=customXml/itemProps2.xml><?xml version="1.0" encoding="utf-8"?>
<ds:datastoreItem xmlns:ds="http://schemas.openxmlformats.org/officeDocument/2006/customXml" ds:itemID="{097FB525-479C-42C5-95A2-3672B90A9D26}"/>
</file>

<file path=customXml/itemProps3.xml><?xml version="1.0" encoding="utf-8"?>
<ds:datastoreItem xmlns:ds="http://schemas.openxmlformats.org/officeDocument/2006/customXml" ds:itemID="{6DF9E337-F42F-4BA2-AABE-19FDFEAB43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Arial_DE</Template>
  <TotalTime>14</TotalTime>
  <Words>551</Words>
  <Application>Microsoft Office PowerPoint</Application>
  <PresentationFormat>Grand écran</PresentationFormat>
  <Paragraphs>75</Paragraphs>
  <Slides>12</Slides>
  <Notes>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Arial</vt:lpstr>
      <vt:lpstr>Calibri</vt:lpstr>
      <vt:lpstr>Frutiger Neue</vt:lpstr>
      <vt:lpstr>Office</vt:lpstr>
      <vt:lpstr>Ja zur OECD-Mindestbesteuerung</vt:lpstr>
      <vt:lpstr>Worum geht es?</vt:lpstr>
      <vt:lpstr>Wieso macht die Schweiz mit?</vt:lpstr>
      <vt:lpstr>Wieso macht die Schweiz mit?</vt:lpstr>
      <vt:lpstr>Essenzielle Unternehmenssteuer</vt:lpstr>
      <vt:lpstr>Multinationale Unternehmen</vt:lpstr>
      <vt:lpstr>Umsetzung in der Schweiz</vt:lpstr>
      <vt:lpstr>Umsetzung in der Schweiz</vt:lpstr>
      <vt:lpstr>Ja zur OECD-Reform</vt:lpstr>
      <vt:lpstr>Parlament</vt:lpstr>
      <vt:lpstr>Fazit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 zur OECD-Mindestbesteuerung</dc:title>
  <dc:creator>Sara Fighera - PLR.Les Libéraux Radicaux</dc:creator>
  <cp:lastModifiedBy>Sara Fighera - PLR.Les Libéraux Radicaux</cp:lastModifiedBy>
  <cp:revision>1</cp:revision>
  <dcterms:created xsi:type="dcterms:W3CDTF">2023-03-08T19:39:16Z</dcterms:created>
  <dcterms:modified xsi:type="dcterms:W3CDTF">2023-03-14T10:05:06Z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0x010100400C0935341E6347AD959AD50893CE27</vt:lpwstr>
  </property>
  <property fmtid="{D5CDD505-2E9C-101B-9397-08002B2CF9AE}" pid="3" name="MediaServiceImageTags">
    <vt:lpwstr/>
  </property>
</Properties>
</file>