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9" r:id="rId5"/>
    <p:sldId id="263" r:id="rId6"/>
    <p:sldId id="277" r:id="rId7"/>
    <p:sldId id="279" r:id="rId8"/>
    <p:sldId id="280" r:id="rId9"/>
    <p:sldId id="281" r:id="rId10"/>
    <p:sldId id="3052" r:id="rId11"/>
    <p:sldId id="287" r:id="rId12"/>
    <p:sldId id="3055" r:id="rId13"/>
    <p:sldId id="3058" r:id="rId14"/>
    <p:sldId id="3059" r:id="rId15"/>
    <p:sldId id="284" r:id="rId16"/>
    <p:sldId id="288" r:id="rId17"/>
    <p:sldId id="286" r:id="rId18"/>
    <p:sldId id="262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35FE541-4893-4AF2-B3A5-BF10A803DC78}">
          <p14:sldIdLst>
            <p14:sldId id="259"/>
            <p14:sldId id="263"/>
            <p14:sldId id="277"/>
            <p14:sldId id="279"/>
            <p14:sldId id="280"/>
            <p14:sldId id="281"/>
            <p14:sldId id="3052"/>
            <p14:sldId id="287"/>
            <p14:sldId id="3055"/>
            <p14:sldId id="3058"/>
            <p14:sldId id="3059"/>
            <p14:sldId id="284"/>
            <p14:sldId id="288"/>
            <p14:sldId id="286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1EE1E2-7376-7D3A-8CFC-24B5EF379C89}" name="Matia Demarmels - FDP.Die Liberalen" initials="MDFL" userId="S::demarmels@fdp.ch::e79cc272-06f4-44e1-9bf6-5e7586f602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D0F5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8CD6C-7239-45D8-820E-CB653D583AA1}" v="19" dt="2023-10-10T09:56:38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Lüscher - FDP.Die Liberalen" userId="0a57d1a3-54ce-4af0-89c3-bfe91ab2094b" providerId="ADAL" clId="{6908CD6C-7239-45D8-820E-CB653D583AA1}"/>
    <pc:docChg chg="undo custSel delSld modSld delSection modSection">
      <pc:chgData name="Julia Lüscher - FDP.Die Liberalen" userId="0a57d1a3-54ce-4af0-89c3-bfe91ab2094b" providerId="ADAL" clId="{6908CD6C-7239-45D8-820E-CB653D583AA1}" dt="2023-10-12T12:16:36.663" v="131" actId="17851"/>
      <pc:docMkLst>
        <pc:docMk/>
      </pc:docMkLst>
      <pc:sldChg chg="addSp delSp modSp mod">
        <pc:chgData name="Julia Lüscher - FDP.Die Liberalen" userId="0a57d1a3-54ce-4af0-89c3-bfe91ab2094b" providerId="ADAL" clId="{6908CD6C-7239-45D8-820E-CB653D583AA1}" dt="2023-10-10T09:56:38.503" v="127" actId="164"/>
        <pc:sldMkLst>
          <pc:docMk/>
          <pc:sldMk cId="832231931" sldId="263"/>
        </pc:sldMkLst>
        <pc:spChg chg="mod topLvl">
          <ac:chgData name="Julia Lüscher - FDP.Die Liberalen" userId="0a57d1a3-54ce-4af0-89c3-bfe91ab2094b" providerId="ADAL" clId="{6908CD6C-7239-45D8-820E-CB653D583AA1}" dt="2023-10-10T09:45:25.517" v="103" actId="164"/>
          <ac:spMkLst>
            <pc:docMk/>
            <pc:sldMk cId="832231931" sldId="263"/>
            <ac:spMk id="2" creationId="{531B5522-22E3-25B8-6D0B-03E69E619622}"/>
          </ac:spMkLst>
        </pc:spChg>
        <pc:spChg chg="mod topLvl">
          <ac:chgData name="Julia Lüscher - FDP.Die Liberalen" userId="0a57d1a3-54ce-4af0-89c3-bfe91ab2094b" providerId="ADAL" clId="{6908CD6C-7239-45D8-820E-CB653D583AA1}" dt="2023-10-10T09:45:08.204" v="99" actId="164"/>
          <ac:spMkLst>
            <pc:docMk/>
            <pc:sldMk cId="832231931" sldId="263"/>
            <ac:spMk id="6" creationId="{21D511F6-E513-56F7-C124-6BFCA489360C}"/>
          </ac:spMkLst>
        </pc:spChg>
        <pc:spChg chg="mod topLvl">
          <ac:chgData name="Julia Lüscher - FDP.Die Liberalen" userId="0a57d1a3-54ce-4af0-89c3-bfe91ab2094b" providerId="ADAL" clId="{6908CD6C-7239-45D8-820E-CB653D583AA1}" dt="2023-10-10T09:55:37.335" v="119" actId="164"/>
          <ac:spMkLst>
            <pc:docMk/>
            <pc:sldMk cId="832231931" sldId="263"/>
            <ac:spMk id="7" creationId="{D110F949-C61A-BB21-DF8A-F9D918847150}"/>
          </ac:spMkLst>
        </pc:spChg>
        <pc:spChg chg="mod topLvl">
          <ac:chgData name="Julia Lüscher - FDP.Die Liberalen" userId="0a57d1a3-54ce-4af0-89c3-bfe91ab2094b" providerId="ADAL" clId="{6908CD6C-7239-45D8-820E-CB653D583AA1}" dt="2023-10-10T09:45:19.922" v="101" actId="164"/>
          <ac:spMkLst>
            <pc:docMk/>
            <pc:sldMk cId="832231931" sldId="263"/>
            <ac:spMk id="8" creationId="{C9677087-7DCA-D4D5-B17D-8D1A04130696}"/>
          </ac:spMkLst>
        </pc:spChg>
        <pc:spChg chg="mod topLvl">
          <ac:chgData name="Julia Lüscher - FDP.Die Liberalen" userId="0a57d1a3-54ce-4af0-89c3-bfe91ab2094b" providerId="ADAL" clId="{6908CD6C-7239-45D8-820E-CB653D583AA1}" dt="2023-10-10T09:56:38.503" v="127" actId="164"/>
          <ac:spMkLst>
            <pc:docMk/>
            <pc:sldMk cId="832231931" sldId="263"/>
            <ac:spMk id="9" creationId="{B75D4862-3A3A-1C12-D141-2AECA944039C}"/>
          </ac:spMkLst>
        </pc:spChg>
        <pc:spChg chg="mod topLvl">
          <ac:chgData name="Julia Lüscher - FDP.Die Liberalen" userId="0a57d1a3-54ce-4af0-89c3-bfe91ab2094b" providerId="ADAL" clId="{6908CD6C-7239-45D8-820E-CB653D583AA1}" dt="2023-10-10T09:45:08.204" v="99" actId="164"/>
          <ac:spMkLst>
            <pc:docMk/>
            <pc:sldMk cId="832231931" sldId="263"/>
            <ac:spMk id="10" creationId="{9DCC1387-8BAE-9A37-7109-4AAE51CED193}"/>
          </ac:spMkLst>
        </pc:spChg>
        <pc:spChg chg="mod topLvl">
          <ac:chgData name="Julia Lüscher - FDP.Die Liberalen" userId="0a57d1a3-54ce-4af0-89c3-bfe91ab2094b" providerId="ADAL" clId="{6908CD6C-7239-45D8-820E-CB653D583AA1}" dt="2023-10-10T09:55:37.335" v="119" actId="164"/>
          <ac:spMkLst>
            <pc:docMk/>
            <pc:sldMk cId="832231931" sldId="263"/>
            <ac:spMk id="11" creationId="{EB16DF5F-7A33-B4A8-67EE-3E847B20A393}"/>
          </ac:spMkLst>
        </pc:spChg>
        <pc:spChg chg="mod topLvl">
          <ac:chgData name="Julia Lüscher - FDP.Die Liberalen" userId="0a57d1a3-54ce-4af0-89c3-bfe91ab2094b" providerId="ADAL" clId="{6908CD6C-7239-45D8-820E-CB653D583AA1}" dt="2023-10-10T09:45:19.922" v="101" actId="164"/>
          <ac:spMkLst>
            <pc:docMk/>
            <pc:sldMk cId="832231931" sldId="263"/>
            <ac:spMk id="12" creationId="{810483BE-8AE0-CCF2-2429-F8BC84CBB0F9}"/>
          </ac:spMkLst>
        </pc:spChg>
        <pc:spChg chg="mod topLvl">
          <ac:chgData name="Julia Lüscher - FDP.Die Liberalen" userId="0a57d1a3-54ce-4af0-89c3-bfe91ab2094b" providerId="ADAL" clId="{6908CD6C-7239-45D8-820E-CB653D583AA1}" dt="2023-10-10T09:56:38.503" v="127" actId="164"/>
          <ac:spMkLst>
            <pc:docMk/>
            <pc:sldMk cId="832231931" sldId="263"/>
            <ac:spMk id="13" creationId="{FE5E735D-6051-18A0-640D-8E9F13031434}"/>
          </ac:spMkLst>
        </pc:spChg>
        <pc:spChg chg="add del mod">
          <ac:chgData name="Julia Lüscher - FDP.Die Liberalen" userId="0a57d1a3-54ce-4af0-89c3-bfe91ab2094b" providerId="ADAL" clId="{6908CD6C-7239-45D8-820E-CB653D583AA1}" dt="2023-10-10T09:43:24.334" v="51" actId="478"/>
          <ac:spMkLst>
            <pc:docMk/>
            <pc:sldMk cId="832231931" sldId="263"/>
            <ac:spMk id="14" creationId="{E6677F53-ECD2-3279-8050-08F991850EA9}"/>
          </ac:spMkLst>
        </pc:spChg>
        <pc:spChg chg="mod topLvl">
          <ac:chgData name="Julia Lüscher - FDP.Die Liberalen" userId="0a57d1a3-54ce-4af0-89c3-bfe91ab2094b" providerId="ADAL" clId="{6908CD6C-7239-45D8-820E-CB653D583AA1}" dt="2023-10-10T09:45:25.517" v="103" actId="164"/>
          <ac:spMkLst>
            <pc:docMk/>
            <pc:sldMk cId="832231931" sldId="263"/>
            <ac:spMk id="15" creationId="{F788FA68-47D6-A542-3E09-BA76A750CCD1}"/>
          </ac:spMkLst>
        </pc:spChg>
        <pc:spChg chg="mod topLvl">
          <ac:chgData name="Julia Lüscher - FDP.Die Liberalen" userId="0a57d1a3-54ce-4af0-89c3-bfe91ab2094b" providerId="ADAL" clId="{6908CD6C-7239-45D8-820E-CB653D583AA1}" dt="2023-10-10T09:45:30.140" v="104" actId="164"/>
          <ac:spMkLst>
            <pc:docMk/>
            <pc:sldMk cId="832231931" sldId="263"/>
            <ac:spMk id="34" creationId="{D99ABE50-712C-2829-814A-D0485584F77B}"/>
          </ac:spMkLst>
        </pc:spChg>
        <pc:spChg chg="mod topLvl">
          <ac:chgData name="Julia Lüscher - FDP.Die Liberalen" userId="0a57d1a3-54ce-4af0-89c3-bfe91ab2094b" providerId="ADAL" clId="{6908CD6C-7239-45D8-820E-CB653D583AA1}" dt="2023-10-10T09:45:30.140" v="104" actId="164"/>
          <ac:spMkLst>
            <pc:docMk/>
            <pc:sldMk cId="832231931" sldId="263"/>
            <ac:spMk id="35" creationId="{CD907DDF-6BAF-EA05-A685-AA59DC3FD7C9}"/>
          </ac:spMkLst>
        </pc:spChg>
        <pc:grpChg chg="add mod">
          <ac:chgData name="Julia Lüscher - FDP.Die Liberalen" userId="0a57d1a3-54ce-4af0-89c3-bfe91ab2094b" providerId="ADAL" clId="{6908CD6C-7239-45D8-820E-CB653D583AA1}" dt="2023-10-10T09:45:45.877" v="106" actId="12789"/>
          <ac:grpSpMkLst>
            <pc:docMk/>
            <pc:sldMk cId="832231931" sldId="263"/>
            <ac:grpSpMk id="19" creationId="{96A53204-E6ED-84CE-267C-2FC9D9CD1FF2}"/>
          </ac:grpSpMkLst>
        </pc:grpChg>
        <pc:grpChg chg="add del mod">
          <ac:chgData name="Julia Lüscher - FDP.Die Liberalen" userId="0a57d1a3-54ce-4af0-89c3-bfe91ab2094b" providerId="ADAL" clId="{6908CD6C-7239-45D8-820E-CB653D583AA1}" dt="2023-10-10T09:54:02.760" v="115" actId="165"/>
          <ac:grpSpMkLst>
            <pc:docMk/>
            <pc:sldMk cId="832231931" sldId="263"/>
            <ac:grpSpMk id="21" creationId="{982A715D-EE91-3DC9-47B7-34BC7C91C113}"/>
          </ac:grpSpMkLst>
        </pc:grpChg>
        <pc:grpChg chg="add mod">
          <ac:chgData name="Julia Lüscher - FDP.Die Liberalen" userId="0a57d1a3-54ce-4af0-89c3-bfe91ab2094b" providerId="ADAL" clId="{6908CD6C-7239-45D8-820E-CB653D583AA1}" dt="2023-10-10T09:55:47.257" v="120" actId="408"/>
          <ac:grpSpMkLst>
            <pc:docMk/>
            <pc:sldMk cId="832231931" sldId="263"/>
            <ac:grpSpMk id="22" creationId="{6CA9ADBC-9D2C-ABE0-847C-4F9D943B7E51}"/>
          </ac:grpSpMkLst>
        </pc:grpChg>
        <pc:grpChg chg="add del mod">
          <ac:chgData name="Julia Lüscher - FDP.Die Liberalen" userId="0a57d1a3-54ce-4af0-89c3-bfe91ab2094b" providerId="ADAL" clId="{6908CD6C-7239-45D8-820E-CB653D583AA1}" dt="2023-10-10T09:53:24.064" v="109" actId="165"/>
          <ac:grpSpMkLst>
            <pc:docMk/>
            <pc:sldMk cId="832231931" sldId="263"/>
            <ac:grpSpMk id="23" creationId="{6B3945C0-E66D-DFF4-9CF0-455F7794175D}"/>
          </ac:grpSpMkLst>
        </pc:grpChg>
        <pc:grpChg chg="add mod">
          <ac:chgData name="Julia Lüscher - FDP.Die Liberalen" userId="0a57d1a3-54ce-4af0-89c3-bfe91ab2094b" providerId="ADAL" clId="{6908CD6C-7239-45D8-820E-CB653D583AA1}" dt="2023-10-10T09:45:53.931" v="107" actId="408"/>
          <ac:grpSpMkLst>
            <pc:docMk/>
            <pc:sldMk cId="832231931" sldId="263"/>
            <ac:grpSpMk id="25" creationId="{E95BF86C-BE2D-EF03-6DDE-E7BE82CEFE3C}"/>
          </ac:grpSpMkLst>
        </pc:grpChg>
        <pc:grpChg chg="add mod">
          <ac:chgData name="Julia Lüscher - FDP.Die Liberalen" userId="0a57d1a3-54ce-4af0-89c3-bfe91ab2094b" providerId="ADAL" clId="{6908CD6C-7239-45D8-820E-CB653D583AA1}" dt="2023-10-10T09:46:06.477" v="108" actId="1076"/>
          <ac:grpSpMkLst>
            <pc:docMk/>
            <pc:sldMk cId="832231931" sldId="263"/>
            <ac:grpSpMk id="27" creationId="{4BE5E7CE-094A-052B-5734-33B941C70691}"/>
          </ac:grpSpMkLst>
        </pc:grpChg>
        <pc:grpChg chg="del mod">
          <ac:chgData name="Julia Lüscher - FDP.Die Liberalen" userId="0a57d1a3-54ce-4af0-89c3-bfe91ab2094b" providerId="ADAL" clId="{6908CD6C-7239-45D8-820E-CB653D583AA1}" dt="2023-10-10T09:42:31.660" v="30" actId="165"/>
          <ac:grpSpMkLst>
            <pc:docMk/>
            <pc:sldMk cId="832231931" sldId="263"/>
            <ac:grpSpMk id="28" creationId="{DD61D58B-B3BB-E9D1-7C2C-1717272CC1D7}"/>
          </ac:grpSpMkLst>
        </pc:grpChg>
        <pc:grpChg chg="del mod">
          <ac:chgData name="Julia Lüscher - FDP.Die Liberalen" userId="0a57d1a3-54ce-4af0-89c3-bfe91ab2094b" providerId="ADAL" clId="{6908CD6C-7239-45D8-820E-CB653D583AA1}" dt="2023-10-10T09:43:03.404" v="42" actId="165"/>
          <ac:grpSpMkLst>
            <pc:docMk/>
            <pc:sldMk cId="832231931" sldId="263"/>
            <ac:grpSpMk id="29" creationId="{F5E1E6DD-C1F5-B21C-5C81-6D5AC7D6710C}"/>
          </ac:grpSpMkLst>
        </pc:grpChg>
        <pc:grpChg chg="del mod">
          <ac:chgData name="Julia Lüscher - FDP.Die Liberalen" userId="0a57d1a3-54ce-4af0-89c3-bfe91ab2094b" providerId="ADAL" clId="{6908CD6C-7239-45D8-820E-CB653D583AA1}" dt="2023-10-10T09:43:32.845" v="53" actId="165"/>
          <ac:grpSpMkLst>
            <pc:docMk/>
            <pc:sldMk cId="832231931" sldId="263"/>
            <ac:grpSpMk id="30" creationId="{3975FFD9-9779-4CAD-E342-DB94439D5B1C}"/>
          </ac:grpSpMkLst>
        </pc:grpChg>
        <pc:grpChg chg="del mod">
          <ac:chgData name="Julia Lüscher - FDP.Die Liberalen" userId="0a57d1a3-54ce-4af0-89c3-bfe91ab2094b" providerId="ADAL" clId="{6908CD6C-7239-45D8-820E-CB653D583AA1}" dt="2023-10-10T09:44:28.483" v="89" actId="165"/>
          <ac:grpSpMkLst>
            <pc:docMk/>
            <pc:sldMk cId="832231931" sldId="263"/>
            <ac:grpSpMk id="31" creationId="{B6DAEC39-836A-13EA-DA4E-2718043C8CF3}"/>
          </ac:grpSpMkLst>
        </pc:grpChg>
        <pc:grpChg chg="del mod">
          <ac:chgData name="Julia Lüscher - FDP.Die Liberalen" userId="0a57d1a3-54ce-4af0-89c3-bfe91ab2094b" providerId="ADAL" clId="{6908CD6C-7239-45D8-820E-CB653D583AA1}" dt="2023-10-10T09:44:37.888" v="91" actId="165"/>
          <ac:grpSpMkLst>
            <pc:docMk/>
            <pc:sldMk cId="832231931" sldId="263"/>
            <ac:grpSpMk id="32" creationId="{96881C71-B2C6-6231-2EE7-7A19A7AB1902}"/>
          </ac:grpSpMkLst>
        </pc:grpChg>
        <pc:grpChg chg="del">
          <ac:chgData name="Julia Lüscher - FDP.Die Liberalen" userId="0a57d1a3-54ce-4af0-89c3-bfe91ab2094b" providerId="ADAL" clId="{6908CD6C-7239-45D8-820E-CB653D583AA1}" dt="2023-10-10T09:44:45.040" v="94" actId="165"/>
          <ac:grpSpMkLst>
            <pc:docMk/>
            <pc:sldMk cId="832231931" sldId="263"/>
            <ac:grpSpMk id="33" creationId="{46713C0D-B2B4-FEB5-E4B0-30A8739600AC}"/>
          </ac:grpSpMkLst>
        </pc:grpChg>
        <pc:grpChg chg="add del mod">
          <ac:chgData name="Julia Lüscher - FDP.Die Liberalen" userId="0a57d1a3-54ce-4af0-89c3-bfe91ab2094b" providerId="ADAL" clId="{6908CD6C-7239-45D8-820E-CB653D583AA1}" dt="2023-10-10T09:56:19.128" v="121" actId="165"/>
          <ac:grpSpMkLst>
            <pc:docMk/>
            <pc:sldMk cId="832231931" sldId="263"/>
            <ac:grpSpMk id="36" creationId="{BE961BAA-1D20-3D80-42CA-756676BE031F}"/>
          </ac:grpSpMkLst>
        </pc:grpChg>
        <pc:grpChg chg="add mod">
          <ac:chgData name="Julia Lüscher - FDP.Die Liberalen" userId="0a57d1a3-54ce-4af0-89c3-bfe91ab2094b" providerId="ADAL" clId="{6908CD6C-7239-45D8-820E-CB653D583AA1}" dt="2023-10-10T09:55:47.257" v="120" actId="408"/>
          <ac:grpSpMkLst>
            <pc:docMk/>
            <pc:sldMk cId="832231931" sldId="263"/>
            <ac:grpSpMk id="37" creationId="{BD05AE23-01D0-197C-B56A-DCB73932B7E3}"/>
          </ac:grpSpMkLst>
        </pc:grpChg>
        <pc:grpChg chg="add mod">
          <ac:chgData name="Julia Lüscher - FDP.Die Liberalen" userId="0a57d1a3-54ce-4af0-89c3-bfe91ab2094b" providerId="ADAL" clId="{6908CD6C-7239-45D8-820E-CB653D583AA1}" dt="2023-10-10T09:56:38.503" v="127" actId="164"/>
          <ac:grpSpMkLst>
            <pc:docMk/>
            <pc:sldMk cId="832231931" sldId="263"/>
            <ac:grpSpMk id="38" creationId="{8F662CF4-4F5C-1C8B-84D2-925AE3D780EB}"/>
          </ac:grpSpMkLst>
        </pc:grpChg>
        <pc:cxnChg chg="add del mod">
          <ac:chgData name="Julia Lüscher - FDP.Die Liberalen" userId="0a57d1a3-54ce-4af0-89c3-bfe91ab2094b" providerId="ADAL" clId="{6908CD6C-7239-45D8-820E-CB653D583AA1}" dt="2023-10-10T09:43:28.276" v="52" actId="478"/>
          <ac:cxnSpMkLst>
            <pc:docMk/>
            <pc:sldMk cId="832231931" sldId="263"/>
            <ac:cxnSpMk id="4" creationId="{372E895E-D5E1-B3ED-11F6-7164C771F1AA}"/>
          </ac:cxnSpMkLst>
        </pc:cxnChg>
      </pc:sldChg>
      <pc:sldChg chg="delCm">
        <pc:chgData name="Julia Lüscher - FDP.Die Liberalen" userId="0a57d1a3-54ce-4af0-89c3-bfe91ab2094b" providerId="ADAL" clId="{6908CD6C-7239-45D8-820E-CB653D583AA1}" dt="2023-10-12T12:16:14.972" v="129"/>
        <pc:sldMkLst>
          <pc:docMk/>
          <pc:sldMk cId="1573559383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lia Lüscher - FDP.Die Liberalen" userId="0a57d1a3-54ce-4af0-89c3-bfe91ab2094b" providerId="ADAL" clId="{6908CD6C-7239-45D8-820E-CB653D583AA1}" dt="2023-10-12T12:16:14.972" v="129"/>
              <pc2:cmMkLst xmlns:pc2="http://schemas.microsoft.com/office/powerpoint/2019/9/main/command">
                <pc:docMk/>
                <pc:sldMk cId="1573559383" sldId="277"/>
                <pc2:cmMk id="{3C91CE27-2CB0-49B4-AAA3-376AB786F769}"/>
              </pc2:cmMkLst>
            </pc226:cmChg>
          </p:ext>
        </pc:extLst>
      </pc:sldChg>
      <pc:sldChg chg="del">
        <pc:chgData name="Julia Lüscher - FDP.Die Liberalen" userId="0a57d1a3-54ce-4af0-89c3-bfe91ab2094b" providerId="ADAL" clId="{6908CD6C-7239-45D8-820E-CB653D583AA1}" dt="2023-10-12T12:16:30.993" v="130" actId="47"/>
        <pc:sldMkLst>
          <pc:docMk/>
          <pc:sldMk cId="3138783536" sldId="278"/>
        </pc:sldMkLst>
      </pc:sldChg>
      <pc:sldChg chg="modSp mod">
        <pc:chgData name="Julia Lüscher - FDP.Die Liberalen" userId="0a57d1a3-54ce-4af0-89c3-bfe91ab2094b" providerId="ADAL" clId="{6908CD6C-7239-45D8-820E-CB653D583AA1}" dt="2023-10-10T15:56:21.228" v="128" actId="20577"/>
        <pc:sldMkLst>
          <pc:docMk/>
          <pc:sldMk cId="29503492" sldId="279"/>
        </pc:sldMkLst>
        <pc:spChg chg="mod">
          <ac:chgData name="Julia Lüscher - FDP.Die Liberalen" userId="0a57d1a3-54ce-4af0-89c3-bfe91ab2094b" providerId="ADAL" clId="{6908CD6C-7239-45D8-820E-CB653D583AA1}" dt="2023-10-10T15:56:21.228" v="128" actId="20577"/>
          <ac:spMkLst>
            <pc:docMk/>
            <pc:sldMk cId="29503492" sldId="279"/>
            <ac:spMk id="5" creationId="{C0C5DB2C-AEF5-E08F-AD0E-B170E338DC63}"/>
          </ac:spMkLst>
        </pc:spChg>
      </pc:sldChg>
      <pc:sldChg chg="del">
        <pc:chgData name="Julia Lüscher - FDP.Die Liberalen" userId="0a57d1a3-54ce-4af0-89c3-bfe91ab2094b" providerId="ADAL" clId="{6908CD6C-7239-45D8-820E-CB653D583AA1}" dt="2023-10-12T12:16:30.993" v="130" actId="47"/>
        <pc:sldMkLst>
          <pc:docMk/>
          <pc:sldMk cId="1615295523" sldId="282"/>
        </pc:sldMkLst>
      </pc:sldChg>
      <pc:sldChg chg="del">
        <pc:chgData name="Julia Lüscher - FDP.Die Liberalen" userId="0a57d1a3-54ce-4af0-89c3-bfe91ab2094b" providerId="ADAL" clId="{6908CD6C-7239-45D8-820E-CB653D583AA1}" dt="2023-10-12T12:16:30.993" v="130" actId="47"/>
        <pc:sldMkLst>
          <pc:docMk/>
          <pc:sldMk cId="779765326" sldId="283"/>
        </pc:sldMkLst>
      </pc:sldChg>
      <pc:sldChg chg="del">
        <pc:chgData name="Julia Lüscher - FDP.Die Liberalen" userId="0a57d1a3-54ce-4af0-89c3-bfe91ab2094b" providerId="ADAL" clId="{6908CD6C-7239-45D8-820E-CB653D583AA1}" dt="2023-10-12T12:16:30.993" v="130" actId="47"/>
        <pc:sldMkLst>
          <pc:docMk/>
          <pc:sldMk cId="1300406676" sldId="289"/>
        </pc:sldMkLst>
      </pc:sldChg>
      <pc:sldChg chg="del">
        <pc:chgData name="Julia Lüscher - FDP.Die Liberalen" userId="0a57d1a3-54ce-4af0-89c3-bfe91ab2094b" providerId="ADAL" clId="{6908CD6C-7239-45D8-820E-CB653D583AA1}" dt="2023-10-12T12:16:30.993" v="130" actId="47"/>
        <pc:sldMkLst>
          <pc:docMk/>
          <pc:sldMk cId="640414307" sldId="3053"/>
        </pc:sldMkLst>
      </pc:sldChg>
      <pc:sldChg chg="del">
        <pc:chgData name="Julia Lüscher - FDP.Die Liberalen" userId="0a57d1a3-54ce-4af0-89c3-bfe91ab2094b" providerId="ADAL" clId="{6908CD6C-7239-45D8-820E-CB653D583AA1}" dt="2023-10-12T12:16:30.993" v="130" actId="47"/>
        <pc:sldMkLst>
          <pc:docMk/>
          <pc:sldMk cId="3574576092" sldId="305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44A8964-AF71-9544-60C2-B8220377E4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F66394-1614-70E7-41F8-D653800598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AC521-BE63-450E-A8AB-88DAD97BF82F}" type="datetimeFigureOut">
              <a:rPr lang="de-CH" smtClean="0"/>
              <a:t>12.10.2023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A4BD4B-B2C5-1834-C6DC-AB08A2AE44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C614F9-C8AF-3AFC-4DA1-3DB1601336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4CF1C-E504-4963-BE39-08E4996639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9407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495D1-2499-4778-8764-C75829C61F86}" type="datetimeFigureOut">
              <a:rPr lang="de-CH" smtClean="0"/>
              <a:t>12.10.2023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A6051-C759-45B4-92AF-1C11228FB9D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83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3200" b="0" i="0">
                <a:solidFill>
                  <a:srgbClr val="000000"/>
                </a:solidFill>
                <a:effectLst/>
                <a:latin typeface="Gotham SSm A"/>
              </a:rPr>
              <a:t>Die letzte strukturelle Revision der AHV fand 1997 statt. Seither ist jeder neue Versuch gescheitert. </a:t>
            </a:r>
            <a:endParaRPr lang="fr-FR" sz="3200" b="0" i="0">
              <a:solidFill>
                <a:srgbClr val="000000"/>
              </a:solidFill>
              <a:effectLst/>
              <a:latin typeface="Gotham SSm A"/>
            </a:endParaRPr>
          </a:p>
          <a:p>
            <a:endParaRPr lang="fr-FR" sz="3200" b="0" i="0">
              <a:solidFill>
                <a:srgbClr val="000000"/>
              </a:solidFill>
              <a:effectLst/>
              <a:latin typeface="Gotham SSm A"/>
            </a:endParaRPr>
          </a:p>
          <a:p>
            <a:r>
              <a:rPr lang="de-DE" sz="3200" b="0" i="0">
                <a:solidFill>
                  <a:srgbClr val="000000"/>
                </a:solidFill>
                <a:effectLst/>
                <a:latin typeface="Gotham SSm A"/>
              </a:rPr>
              <a:t>Im Jahr 2004 wird die Revision vom Volk abgelehnt. 2010 wird der Vorschlag vom Parlament beerdigt. </a:t>
            </a:r>
          </a:p>
          <a:p>
            <a:endParaRPr lang="fr-FR" sz="3200" b="0" i="0">
              <a:solidFill>
                <a:srgbClr val="000000"/>
              </a:solidFill>
              <a:effectLst/>
              <a:latin typeface="Gotham SSm A"/>
            </a:endParaRPr>
          </a:p>
          <a:p>
            <a:r>
              <a:rPr lang="de-DE" sz="3200" b="0" i="0">
                <a:solidFill>
                  <a:srgbClr val="313030"/>
                </a:solidFill>
                <a:effectLst/>
                <a:latin typeface="Nunito Sans" panose="020B0604020202020204" pitchFamily="2" charset="0"/>
              </a:rPr>
              <a:t>Vier Jahre nach der Ablehnung der PV 2020 gelang es dem Parlament, die AHV21 zu verabschieden. Dieser Prozess dauerte fast zwei Jahre lang.</a:t>
            </a:r>
          </a:p>
          <a:p>
            <a:endParaRPr lang="de-DE" sz="3200" b="0" i="0">
              <a:solidFill>
                <a:srgbClr val="313030"/>
              </a:solidFill>
              <a:effectLst/>
              <a:latin typeface="Nunito Sans" panose="020B0604020202020204" pitchFamily="2" charset="0"/>
            </a:endParaRPr>
          </a:p>
          <a:p>
            <a:pPr algn="just"/>
            <a:r>
              <a:rPr lang="de-CH" sz="2900" noProof="0"/>
              <a:t>***</a:t>
            </a:r>
          </a:p>
          <a:p>
            <a:pPr algn="just"/>
            <a:endParaRPr lang="de-CH" sz="2900" noProof="0"/>
          </a:p>
          <a:p>
            <a:pPr algn="just"/>
            <a:r>
              <a:rPr lang="de-CH" sz="2900" noProof="0"/>
              <a:t>1997: Letzte strukturelle Revision der AHV (10. AHV-Revision).</a:t>
            </a:r>
          </a:p>
          <a:p>
            <a:pPr algn="just"/>
            <a:endParaRPr lang="de-CH" sz="2900" noProof="0"/>
          </a:p>
          <a:p>
            <a:pPr algn="just"/>
            <a:r>
              <a:rPr lang="de-CH" sz="2900" noProof="0"/>
              <a:t>2004: Volksabstimmung lehnt die 11. AHV-Revision ab.</a:t>
            </a:r>
          </a:p>
          <a:p>
            <a:pPr algn="just"/>
            <a:endParaRPr lang="de-CH" sz="2900" noProof="0"/>
          </a:p>
          <a:p>
            <a:pPr algn="just"/>
            <a:r>
              <a:rPr lang="de-CH" sz="2900" noProof="0"/>
              <a:t>2010: 11. AHV-Revision wird durch das Parlament begraben. </a:t>
            </a:r>
          </a:p>
          <a:p>
            <a:pPr algn="just"/>
            <a:endParaRPr lang="de-CH" sz="2900" noProof="0"/>
          </a:p>
          <a:p>
            <a:pPr algn="just"/>
            <a:r>
              <a:rPr lang="de-CH" sz="2900" noProof="0"/>
              <a:t>2017: Altersvorsorge 2020 wird abgelehnt.</a:t>
            </a:r>
          </a:p>
          <a:p>
            <a:pPr marL="0" indent="0" algn="just">
              <a:buNone/>
            </a:pPr>
            <a:endParaRPr lang="de-CH" sz="2900" noProof="0"/>
          </a:p>
          <a:p>
            <a:pPr algn="just"/>
            <a:r>
              <a:rPr lang="de-CH" sz="2900" noProof="0"/>
              <a:t>2019: Die STAF sieht für die AHV einen Lohnbeitrag von +0.3% vor. </a:t>
            </a:r>
          </a:p>
          <a:p>
            <a:pPr lvl="1" algn="just"/>
            <a:r>
              <a:rPr lang="de-CH" noProof="0"/>
              <a:t>Inhalt STAF: Erhöhung des Beitragssatzes und eine Erhöhung des Bundesbeitrags. Der demografisch bedingte Mehrwertsteuerpunkt wird auf die AHV übertragen.</a:t>
            </a:r>
          </a:p>
          <a:p>
            <a:pPr lvl="1" algn="just"/>
            <a:endParaRPr lang="de-CH" sz="2900" noProof="0"/>
          </a:p>
          <a:p>
            <a:pPr algn="just"/>
            <a:r>
              <a:rPr lang="de-CH" sz="2900" noProof="0"/>
              <a:t>12.2021: AHV21 wird vom Parlament angenommen. </a:t>
            </a:r>
          </a:p>
          <a:p>
            <a:endParaRPr lang="de-CH"/>
          </a:p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7B4A4-F953-46DA-9631-D88C521D0517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715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A6051-C759-45B4-92AF-1C11228FB9D7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976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A6051-C759-45B4-92AF-1C11228FB9D7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231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Weitere folgen…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A6051-C759-45B4-92AF-1C11228FB9D7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1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3C3F3-0A2B-4197-BDEC-F7933E6AC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-180000">
            <a:off x="-96711" y="2340291"/>
            <a:ext cx="2316195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720000" rIns="180000" anchor="ctr">
            <a:noAutofit/>
          </a:bodyPr>
          <a:lstStyle>
            <a:lvl1pPr marL="0" algn="l">
              <a:defRPr sz="6000" b="0">
                <a:solidFill>
                  <a:schemeClr val="bg1"/>
                </a:solidFill>
                <a:latin typeface="Linotype Univers 320 CnLight" panose="020B0806030202020203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B89BC6-2A3F-4137-96DF-549E9DE4C5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-180000">
            <a:off x="-107064" y="3257921"/>
            <a:ext cx="2613525" cy="535531"/>
          </a:xfrm>
          <a:prstGeom prst="rect">
            <a:avLst/>
          </a:prstGeom>
          <a:solidFill>
            <a:schemeClr val="accent3"/>
          </a:solidFill>
        </p:spPr>
        <p:txBody>
          <a:bodyPr wrap="square" lIns="792000" rIns="18000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Linotype Univers 320 CnLight" panose="020B0806030202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1DA72D-99DC-4545-8B5F-864B5F53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A6B-556E-44DD-BD1E-8F09F6CA3CBA}" type="datetimeFigureOut">
              <a:rPr lang="de-CH" smtClean="0"/>
              <a:t>12.10.2023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B9D385-FE7D-47EB-97AC-3F1774B8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774A9D-4800-48DE-BA09-19467F6C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64EB-B540-4796-AADA-3B00FD8F9FDD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Image 16">
            <a:extLst>
              <a:ext uri="{FF2B5EF4-FFF2-40B4-BE49-F238E27FC236}">
                <a16:creationId xmlns:a16="http://schemas.microsoft.com/office/drawing/2014/main" id="{669639FE-38B4-4EBA-9AB6-4460FD0B6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28" y="450029"/>
            <a:ext cx="1065116" cy="701003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DB1D2AD-F49E-4DF9-9B5C-795CC7F99AD3}"/>
              </a:ext>
            </a:extLst>
          </p:cNvPr>
          <p:cNvGrpSpPr/>
          <p:nvPr userDrawn="1"/>
        </p:nvGrpSpPr>
        <p:grpSpPr>
          <a:xfrm rot="-180000">
            <a:off x="9782771" y="5523967"/>
            <a:ext cx="1940641" cy="782137"/>
            <a:chOff x="7835314" y="4493451"/>
            <a:chExt cx="1940641" cy="782137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6D59666-C7C5-4AA4-BA20-B2AB8CCB2352}"/>
                </a:ext>
              </a:extLst>
            </p:cNvPr>
            <p:cNvSpPr txBox="1"/>
            <p:nvPr userDrawn="1"/>
          </p:nvSpPr>
          <p:spPr>
            <a:xfrm>
              <a:off x="8241612" y="4493451"/>
              <a:ext cx="1534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CH" b="1">
                  <a:solidFill>
                    <a:schemeClr val="accent1"/>
                  </a:solidFill>
                  <a:latin typeface="Linotype Univers 320 CnLight" panose="020B0806030202020203" pitchFamily="34" charset="0"/>
                  <a:cs typeface="Arial" panose="020B0604020202020204" pitchFamily="34" charset="0"/>
                </a:rPr>
                <a:t>www.fdp.ch</a:t>
              </a:r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7FE2E791-950A-4045-83FA-EC289BCBAB10}"/>
                </a:ext>
              </a:extLst>
            </p:cNvPr>
            <p:cNvGrpSpPr/>
            <p:nvPr userDrawn="1"/>
          </p:nvGrpSpPr>
          <p:grpSpPr>
            <a:xfrm>
              <a:off x="7835314" y="4915490"/>
              <a:ext cx="1862594" cy="360098"/>
              <a:chOff x="3199907" y="5217515"/>
              <a:chExt cx="1862594" cy="360098"/>
            </a:xfrm>
          </p:grpSpPr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7048CBA2-DB63-4518-8C9D-FB7E91DFEB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13468" y="5217613"/>
                <a:ext cx="186799" cy="360000"/>
              </a:xfrm>
              <a:prstGeom prst="rect">
                <a:avLst/>
              </a:prstGeom>
            </p:spPr>
          </p:pic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C375B9AF-4C7F-4CF7-847B-9FFF597069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71502" y="521751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0" name="Grafik 29">
                <a:extLst>
                  <a:ext uri="{FF2B5EF4-FFF2-40B4-BE49-F238E27FC236}">
                    <a16:creationId xmlns:a16="http://schemas.microsoft.com/office/drawing/2014/main" id="{7333CCBE-856E-41D5-8942-44F1FA002C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02501" y="5217515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B54FAFAC-B96E-442F-94E0-7571B357EC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99907" y="5217530"/>
                <a:ext cx="442756" cy="3599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0824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562963-5166-4114-9529-7E62BE87E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146300"/>
            <a:ext cx="11506200" cy="40306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Calibri" panose="020F0502020204030204" pitchFamily="34" charset="0"/>
              <a:buChar char="›"/>
              <a:defRPr>
                <a:latin typeface="+mn-lt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›"/>
              <a:defRPr>
                <a:latin typeface="+mn-lt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›"/>
              <a:defRPr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›"/>
              <a:defRPr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›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8112E9-D66C-452E-989F-0ECE14C5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A6B-556E-44DD-BD1E-8F09F6CA3CBA}" type="datetimeFigureOut">
              <a:rPr lang="de-CH" smtClean="0"/>
              <a:t>12.10.2023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7C785C-0B2D-483D-A088-AE2AA5EB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8870E9-39D0-4287-B6D9-82B00C43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64EB-B540-4796-AADA-3B00FD8F9FDD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5B32F9A-8CD5-4B1A-AA49-3B90260C62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-180000">
            <a:off x="-96727" y="572179"/>
            <a:ext cx="2337193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720000" rIns="180000" bIns="46800" anchor="b">
            <a:noAutofit/>
          </a:bodyPr>
          <a:lstStyle>
            <a:lvl1pPr marL="0" algn="l">
              <a:defRPr sz="6000" b="0">
                <a:solidFill>
                  <a:schemeClr val="bg1"/>
                </a:solidFill>
                <a:latin typeface="Linotype Univers 320 CnLight" panose="020B0806030202020203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</a:t>
            </a:r>
            <a:endParaRPr lang="de-CH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01C8C260-388D-487F-B7A3-7F1D3ADD7D4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 rot="-180000">
            <a:off x="-106982" y="1493468"/>
            <a:ext cx="2494672" cy="535531"/>
          </a:xfrm>
          <a:prstGeom prst="rect">
            <a:avLst/>
          </a:prstGeom>
          <a:solidFill>
            <a:schemeClr val="accent3"/>
          </a:solidFill>
        </p:spPr>
        <p:txBody>
          <a:bodyPr wrap="square" lIns="792000" rIns="18000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Linotype Univers 320 CnLight" panose="020B0806030202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227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3D49DFE-31BF-4F7F-905E-A7C15DABFC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-180000">
            <a:off x="-98758" y="2262129"/>
            <a:ext cx="5303137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720000" rIns="180000" anchor="ctr">
            <a:noAutofit/>
          </a:bodyPr>
          <a:lstStyle>
            <a:lvl1pPr marL="0" algn="l">
              <a:defRPr sz="6000" b="0">
                <a:solidFill>
                  <a:schemeClr val="bg1"/>
                </a:solidFill>
                <a:latin typeface="Linotype Univers 320 CnLight" panose="020B0806030202020203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Abschnittstitel</a:t>
            </a:r>
            <a:endParaRPr lang="de-CH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D9122DCF-5ACE-492C-A92B-93B9464307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-180000">
            <a:off x="-106964" y="3261727"/>
            <a:ext cx="2468033" cy="535531"/>
          </a:xfrm>
          <a:prstGeom prst="rect">
            <a:avLst/>
          </a:prstGeom>
          <a:solidFill>
            <a:schemeClr val="accent3"/>
          </a:solidFill>
        </p:spPr>
        <p:txBody>
          <a:bodyPr wrap="square" lIns="792000" rIns="18000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Linotype Univers 320 CnLight" panose="020B0806030202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21" name="Datumsplatzhalter 20">
            <a:extLst>
              <a:ext uri="{FF2B5EF4-FFF2-40B4-BE49-F238E27FC236}">
                <a16:creationId xmlns:a16="http://schemas.microsoft.com/office/drawing/2014/main" id="{2FF5737E-8212-43B4-A018-B9B181C4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A6B-556E-44DD-BD1E-8F09F6CA3CBA}" type="datetimeFigureOut">
              <a:rPr lang="de-CH" smtClean="0"/>
              <a:t>12.10.2023</a:t>
            </a:fld>
            <a:endParaRPr lang="de-CH"/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0D62A56E-C82B-40A4-AAFA-5E99BE7F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80BC1B7A-0CBB-4436-939E-FC65F885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64EB-B540-4796-AADA-3B00FD8F9F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450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1DA72D-99DC-4545-8B5F-864B5F53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A6B-556E-44DD-BD1E-8F09F6CA3CBA}" type="datetimeFigureOut">
              <a:rPr lang="de-CH" smtClean="0"/>
              <a:t>12.10.2023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B9D385-FE7D-47EB-97AC-3F1774B8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774A9D-4800-48DE-BA09-19467F6C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64EB-B540-4796-AADA-3B00FD8F9FDD}" type="slidenum">
              <a:rPr lang="de-CH" smtClean="0"/>
              <a:t>‹Nr.›</a:t>
            </a:fld>
            <a:endParaRPr lang="de-CH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DB1D2AD-F49E-4DF9-9B5C-795CC7F99AD3}"/>
              </a:ext>
            </a:extLst>
          </p:cNvPr>
          <p:cNvGrpSpPr/>
          <p:nvPr userDrawn="1"/>
        </p:nvGrpSpPr>
        <p:grpSpPr>
          <a:xfrm rot="-180000">
            <a:off x="9782771" y="5523967"/>
            <a:ext cx="1940641" cy="782137"/>
            <a:chOff x="7835314" y="4493451"/>
            <a:chExt cx="1940641" cy="782137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6D59666-C7C5-4AA4-BA20-B2AB8CCB2352}"/>
                </a:ext>
              </a:extLst>
            </p:cNvPr>
            <p:cNvSpPr txBox="1"/>
            <p:nvPr userDrawn="1"/>
          </p:nvSpPr>
          <p:spPr>
            <a:xfrm>
              <a:off x="8241612" y="4493451"/>
              <a:ext cx="1534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CH" b="1">
                  <a:solidFill>
                    <a:schemeClr val="accent1"/>
                  </a:solidFill>
                  <a:latin typeface="Linotype Univers 320 CnLight" panose="020B0806030202020203" pitchFamily="34" charset="0"/>
                  <a:cs typeface="Arial" panose="020B0604020202020204" pitchFamily="34" charset="0"/>
                </a:rPr>
                <a:t>www.fdp.ch</a:t>
              </a:r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7FE2E791-950A-4045-83FA-EC289BCBAB10}"/>
                </a:ext>
              </a:extLst>
            </p:cNvPr>
            <p:cNvGrpSpPr/>
            <p:nvPr userDrawn="1"/>
          </p:nvGrpSpPr>
          <p:grpSpPr>
            <a:xfrm>
              <a:off x="7835314" y="4915490"/>
              <a:ext cx="1862594" cy="360098"/>
              <a:chOff x="3199907" y="5217515"/>
              <a:chExt cx="1862594" cy="360098"/>
            </a:xfrm>
          </p:grpSpPr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7048CBA2-DB63-4518-8C9D-FB7E91DFEB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13468" y="5217613"/>
                <a:ext cx="186799" cy="360000"/>
              </a:xfrm>
              <a:prstGeom prst="rect">
                <a:avLst/>
              </a:prstGeom>
            </p:spPr>
          </p:pic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C375B9AF-4C7F-4CF7-847B-9FFF597069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71502" y="521751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0" name="Grafik 29">
                <a:extLst>
                  <a:ext uri="{FF2B5EF4-FFF2-40B4-BE49-F238E27FC236}">
                    <a16:creationId xmlns:a16="http://schemas.microsoft.com/office/drawing/2014/main" id="{7333CCBE-856E-41D5-8942-44F1FA002C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02501" y="5217515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B54FAFAC-B96E-442F-94E0-7571B357EC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99907" y="5217530"/>
                <a:ext cx="442756" cy="359970"/>
              </a:xfrm>
              <a:prstGeom prst="rect">
                <a:avLst/>
              </a:prstGeom>
            </p:spPr>
          </p:pic>
        </p:grp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5F5C4B45-41BA-40B3-B9CF-61C701F10F5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25" y="3037115"/>
            <a:ext cx="4470750" cy="1801415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8AD26D2-AD57-E87E-78FD-829C11F7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1452"/>
            <a:ext cx="10515600" cy="755536"/>
          </a:xfrm>
          <a:prstGeom prst="rect">
            <a:avLst/>
          </a:prstGeom>
        </p:spPr>
        <p:txBody>
          <a:bodyPr/>
          <a:lstStyle>
            <a:lvl1pPr algn="ctr">
              <a:defRPr sz="3500" b="1"/>
            </a:lvl1pPr>
          </a:lstStyle>
          <a:p>
            <a:r>
              <a:rPr lang="de-DE"/>
              <a:t>Mastertitelformat bearbeiten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569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9BA5BE4-3634-4403-9D18-E1B2AABD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A6B-556E-44DD-BD1E-8F09F6CA3CBA}" type="datetimeFigureOut">
              <a:rPr lang="de-CH" smtClean="0"/>
              <a:t>12.10.2023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F3BE5B-11D8-47D5-8C03-CBB1EC7A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E3699F-1B77-4EAA-9631-5C307BE9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64EB-B540-4796-AADA-3B00FD8F9F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847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2CDCE5-E504-4A72-8353-B9C6574E1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B69A6B-556E-44DD-BD1E-8F09F6CA3CBA}" type="datetimeFigureOut">
              <a:rPr lang="de-CH" smtClean="0"/>
              <a:pPr/>
              <a:t>12.10.2023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BB49BE-F349-432B-B8D0-8FF1548A7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1006F9-E6F6-42B8-AB74-67BACCE9D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EF64EB-B540-4796-AADA-3B00FD8F9FD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224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wissvotes.ch/vote/422.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issvotes.ch/vote/660.00" TargetMode="External"/><Relationship Id="rId5" Type="http://schemas.openxmlformats.org/officeDocument/2006/relationships/hyperlink" Target="https://swissvotes.ch/vote/615.00" TargetMode="External"/><Relationship Id="rId4" Type="http://schemas.openxmlformats.org/officeDocument/2006/relationships/hyperlink" Target="https://swissvotes.ch/vote/507.0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tx1">
                <a:alpha val="0"/>
              </a:schemeClr>
            </a:gs>
            <a:gs pos="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ight, outdoor, building, sky&#10;&#10;Description automatically generated">
            <a:extLst>
              <a:ext uri="{FF2B5EF4-FFF2-40B4-BE49-F238E27FC236}">
                <a16:creationId xmlns:a16="http://schemas.microsoft.com/office/drawing/2014/main" id="{56FFF985-BD65-DA8D-BC97-57121F2252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01060E-A910-49CD-8C2A-A07339999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99983" y="2215381"/>
            <a:ext cx="7089651" cy="923330"/>
          </a:xfrm>
        </p:spPr>
        <p:txBody>
          <a:bodyPr/>
          <a:lstStyle/>
          <a:p>
            <a:r>
              <a:rPr lang="de-CH" err="1"/>
              <a:t>Parolenempfehlung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5BF439-0FAE-4847-A250-3041DBC9D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180000">
            <a:off x="-113172" y="3024675"/>
            <a:ext cx="11526985" cy="535531"/>
          </a:xfrm>
        </p:spPr>
        <p:txBody>
          <a:bodyPr/>
          <a:lstStyle/>
          <a:p>
            <a:r>
              <a:rPr lang="de-CH"/>
              <a:t>«Für eine sichere und nachhaltige Altersvorsorge (Renteninitiative)»</a:t>
            </a:r>
          </a:p>
        </p:txBody>
      </p:sp>
    </p:spTree>
    <p:extLst>
      <p:ext uri="{BB962C8B-B14F-4D97-AF65-F5344CB8AC3E}">
        <p14:creationId xmlns:p14="http://schemas.microsoft.com/office/powerpoint/2010/main" val="3349614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67A5AF4-7080-22B4-693C-0BC7B51CF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97049" y="559883"/>
            <a:ext cx="2807081" cy="923330"/>
          </a:xfrm>
        </p:spPr>
        <p:txBody>
          <a:bodyPr/>
          <a:lstStyle/>
          <a:p>
            <a:r>
              <a:rPr lang="de-CH"/>
              <a:t>Zitate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859423A3-6EAB-5D1C-8904-A23091DEDD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2893" y="1267763"/>
            <a:ext cx="11119930" cy="535531"/>
          </a:xfrm>
        </p:spPr>
        <p:txBody>
          <a:bodyPr/>
          <a:lstStyle/>
          <a:p>
            <a:endParaRPr lang="de-CH" dirty="0"/>
          </a:p>
          <a:p>
            <a:r>
              <a:rPr lang="de-CH" dirty="0"/>
              <a:t>Unsere Aushängeschilder setzen sich für die Renteninitiative ein!</a:t>
            </a:r>
          </a:p>
          <a:p>
            <a:endParaRPr lang="de-CH" dirty="0"/>
          </a:p>
        </p:txBody>
      </p:sp>
      <p:pic>
        <p:nvPicPr>
          <p:cNvPr id="5" name="Grafik 4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0E96F070-4C2C-2529-6F9A-C8EFBDDCC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7" y="2645265"/>
            <a:ext cx="2954315" cy="305091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E8183DD-B87C-22A8-C5EA-4991E652A630}"/>
              </a:ext>
            </a:extLst>
          </p:cNvPr>
          <p:cNvSpPr txBox="1"/>
          <p:nvPr/>
        </p:nvSpPr>
        <p:spPr>
          <a:xfrm>
            <a:off x="4095750" y="3016560"/>
            <a:ext cx="5667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i="1"/>
              <a:t>«</a:t>
            </a:r>
            <a:r>
              <a:rPr lang="de-DE" sz="2400" b="0" i="1">
                <a:effectLst/>
              </a:rPr>
              <a:t>Eine Erhöhung des Rentenalters ist überfällig. Die nachhaltige Finanzierung der AHV ist eine der </a:t>
            </a:r>
            <a:r>
              <a:rPr lang="de-DE" sz="2400" b="0" i="1" err="1">
                <a:effectLst/>
              </a:rPr>
              <a:t>grössten</a:t>
            </a:r>
            <a:r>
              <a:rPr lang="de-DE" sz="2400" b="0" i="1">
                <a:effectLst/>
              </a:rPr>
              <a:t> Herausforderungen unserer Zeit.</a:t>
            </a:r>
            <a:r>
              <a:rPr lang="de-CH" sz="2400" i="1"/>
              <a:t>» </a:t>
            </a:r>
          </a:p>
          <a:p>
            <a:endParaRPr lang="de-CH" sz="2400"/>
          </a:p>
          <a:p>
            <a:r>
              <a:rPr lang="de-CH" sz="2400"/>
              <a:t>- Andri Silberschmidt, Vize-Präsident FDP Schweiz</a:t>
            </a:r>
          </a:p>
        </p:txBody>
      </p:sp>
    </p:spTree>
    <p:extLst>
      <p:ext uri="{BB962C8B-B14F-4D97-AF65-F5344CB8AC3E}">
        <p14:creationId xmlns:p14="http://schemas.microsoft.com/office/powerpoint/2010/main" val="167328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67A5AF4-7080-22B4-693C-0BC7B51CF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97049" y="559883"/>
            <a:ext cx="2807081" cy="923330"/>
          </a:xfrm>
        </p:spPr>
        <p:txBody>
          <a:bodyPr/>
          <a:lstStyle/>
          <a:p>
            <a:r>
              <a:rPr lang="de-CH"/>
              <a:t>Zitate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859423A3-6EAB-5D1C-8904-A23091DEDD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3009" y="1263331"/>
            <a:ext cx="11289316" cy="535531"/>
          </a:xfrm>
        </p:spPr>
        <p:txBody>
          <a:bodyPr/>
          <a:lstStyle/>
          <a:p>
            <a:endParaRPr lang="de-CH" dirty="0"/>
          </a:p>
          <a:p>
            <a:r>
              <a:rPr lang="de-CH" dirty="0"/>
              <a:t>Unsere Aushängeschilder setzen sich für die Renteninitiative ein!</a:t>
            </a:r>
          </a:p>
          <a:p>
            <a:endParaRPr lang="de-CH" dirty="0"/>
          </a:p>
        </p:txBody>
      </p:sp>
      <p:pic>
        <p:nvPicPr>
          <p:cNvPr id="5" name="Picture 4" descr="«Wer Vollgas gibt, trägt den Staat. Etwas Sozialeres gibt es gar nicht»: Matthias Müller, Präsident der Schweizer Jungfreisinnigen.">
            <a:extLst>
              <a:ext uri="{FF2B5EF4-FFF2-40B4-BE49-F238E27FC236}">
                <a16:creationId xmlns:a16="http://schemas.microsoft.com/office/drawing/2014/main" id="{0B0D74DB-F887-F0E2-0757-4711873EB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9"/>
          <a:stretch/>
        </p:blipFill>
        <p:spPr bwMode="auto">
          <a:xfrm>
            <a:off x="647700" y="2485700"/>
            <a:ext cx="2579174" cy="342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37CB23B-869E-B859-1BAB-4D4CF50DFC13}"/>
              </a:ext>
            </a:extLst>
          </p:cNvPr>
          <p:cNvSpPr txBox="1"/>
          <p:nvPr/>
        </p:nvSpPr>
        <p:spPr>
          <a:xfrm>
            <a:off x="3705225" y="3044102"/>
            <a:ext cx="6600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i="1"/>
              <a:t>«</a:t>
            </a:r>
            <a:r>
              <a:rPr lang="de-DE" sz="2400" b="0" i="1">
                <a:effectLst/>
              </a:rPr>
              <a:t>Die AHV schreibt seit Jahren rote Zahlen. Die Hoffnung, selbst einmal eine gute Rente zu beziehen, schwindet. Deshalb braucht es die Renteninitiative: sie sichert unsere Renten nachhaltig</a:t>
            </a:r>
            <a:r>
              <a:rPr lang="de-CH" sz="2400" i="1"/>
              <a:t>.»  </a:t>
            </a:r>
          </a:p>
          <a:p>
            <a:endParaRPr lang="de-CH" sz="2400"/>
          </a:p>
          <a:p>
            <a:r>
              <a:rPr lang="de-CH" sz="2400"/>
              <a:t>- Matthias Müller, Präsident Jungfreisinnige Schweiz</a:t>
            </a:r>
          </a:p>
        </p:txBody>
      </p:sp>
    </p:spTree>
    <p:extLst>
      <p:ext uri="{BB962C8B-B14F-4D97-AF65-F5344CB8AC3E}">
        <p14:creationId xmlns:p14="http://schemas.microsoft.com/office/powerpoint/2010/main" val="388067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BCDD40C-B357-4198-3E0D-F30DA5BEC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461647"/>
            <a:ext cx="6314707" cy="3130550"/>
          </a:xfrm>
        </p:spPr>
        <p:txBody>
          <a:bodyPr/>
          <a:lstStyle/>
          <a:p>
            <a:pPr marL="0" indent="0">
              <a:buNone/>
            </a:pPr>
            <a:r>
              <a:rPr lang="de-CH"/>
              <a:t>Bundesrat und Parlament lehnen die Volksinitiative ab</a:t>
            </a:r>
          </a:p>
          <a:p>
            <a:r>
              <a:rPr lang="de-CH"/>
              <a:t>NR: lehnt ab mit </a:t>
            </a:r>
            <a:r>
              <a:rPr lang="de-CH">
                <a:solidFill>
                  <a:srgbClr val="C00000"/>
                </a:solidFill>
              </a:rPr>
              <a:t>143</a:t>
            </a:r>
            <a:r>
              <a:rPr lang="de-CH"/>
              <a:t>:</a:t>
            </a:r>
            <a:r>
              <a:rPr lang="de-CH">
                <a:solidFill>
                  <a:srgbClr val="00B050"/>
                </a:solidFill>
              </a:rPr>
              <a:t>40</a:t>
            </a:r>
            <a:r>
              <a:rPr lang="de-CH"/>
              <a:t>:11</a:t>
            </a:r>
          </a:p>
          <a:p>
            <a:pPr lvl="1"/>
            <a:r>
              <a:rPr lang="de-CH" b="1"/>
              <a:t>FDP </a:t>
            </a:r>
            <a:r>
              <a:rPr lang="de-CH" b="1">
                <a:solidFill>
                  <a:srgbClr val="00B050"/>
                </a:solidFill>
              </a:rPr>
              <a:t>einstimmig JA</a:t>
            </a:r>
            <a:endParaRPr lang="de-CH"/>
          </a:p>
          <a:p>
            <a:r>
              <a:rPr lang="de-CH"/>
              <a:t>SR: lehnt ab mit </a:t>
            </a:r>
            <a:r>
              <a:rPr lang="de-CH">
                <a:solidFill>
                  <a:srgbClr val="C00000"/>
                </a:solidFill>
              </a:rPr>
              <a:t>30</a:t>
            </a:r>
            <a:r>
              <a:rPr lang="de-CH"/>
              <a:t>:</a:t>
            </a:r>
            <a:r>
              <a:rPr lang="de-CH">
                <a:solidFill>
                  <a:srgbClr val="00B050"/>
                </a:solidFill>
              </a:rPr>
              <a:t>11</a:t>
            </a:r>
            <a:r>
              <a:rPr lang="de-CH"/>
              <a:t>:1</a:t>
            </a:r>
          </a:p>
          <a:p>
            <a:pPr lvl="1"/>
            <a:r>
              <a:rPr lang="de-CH" b="1"/>
              <a:t>FDP </a:t>
            </a:r>
            <a:r>
              <a:rPr lang="de-CH" b="1">
                <a:solidFill>
                  <a:srgbClr val="C00000"/>
                </a:solidFill>
              </a:rPr>
              <a:t>0</a:t>
            </a:r>
            <a:r>
              <a:rPr lang="de-CH" b="1"/>
              <a:t>:</a:t>
            </a:r>
            <a:r>
              <a:rPr lang="de-CH" b="1">
                <a:solidFill>
                  <a:srgbClr val="00B050"/>
                </a:solidFill>
              </a:rPr>
              <a:t>11</a:t>
            </a:r>
            <a:r>
              <a:rPr lang="de-CH" b="1"/>
              <a:t>:1</a:t>
            </a:r>
          </a:p>
          <a:p>
            <a:pPr marL="0" indent="0">
              <a:buNone/>
            </a:pP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9C2756C-E38E-B142-A6A9-6D2FE4E40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1067" y="406426"/>
            <a:ext cx="8671404" cy="923330"/>
          </a:xfrm>
        </p:spPr>
        <p:txBody>
          <a:bodyPr/>
          <a:lstStyle/>
          <a:p>
            <a:r>
              <a:rPr lang="de-CH"/>
              <a:t>Bearbeitung im Parlament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124701A-E47C-5404-48ED-FB19B8F793B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2367" y="1287848"/>
            <a:ext cx="10352363" cy="535531"/>
          </a:xfrm>
        </p:spPr>
        <p:txBody>
          <a:bodyPr/>
          <a:lstStyle/>
          <a:p>
            <a:endParaRPr lang="de-CH"/>
          </a:p>
          <a:p>
            <a:r>
              <a:rPr lang="de-CH"/>
              <a:t>Das Parlament beerdigt die AHV in der Sommersession 2023</a:t>
            </a:r>
          </a:p>
          <a:p>
            <a:endParaRPr lang="de-CH"/>
          </a:p>
        </p:txBody>
      </p:sp>
      <p:pic>
        <p:nvPicPr>
          <p:cNvPr id="5" name="Picture 2" descr="Quel sera le visage du parlement après les élections ...">
            <a:extLst>
              <a:ext uri="{FF2B5EF4-FFF2-40B4-BE49-F238E27FC236}">
                <a16:creationId xmlns:a16="http://schemas.microsoft.com/office/drawing/2014/main" id="{14B181CF-FC8A-88FC-FA66-25B49C971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13" y="2204328"/>
            <a:ext cx="5481487" cy="364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9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F9B3CC56-1736-F3DC-7F6F-78867A1E7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713121"/>
              </p:ext>
            </p:extLst>
          </p:nvPr>
        </p:nvGraphicFramePr>
        <p:xfrm>
          <a:off x="785065" y="2637365"/>
          <a:ext cx="10621871" cy="2566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85">
                  <a:extLst>
                    <a:ext uri="{9D8B030D-6E8A-4147-A177-3AD203B41FA5}">
                      <a16:colId xmlns:a16="http://schemas.microsoft.com/office/drawing/2014/main" val="4261453093"/>
                    </a:ext>
                  </a:extLst>
                </a:gridCol>
                <a:gridCol w="4603933">
                  <a:extLst>
                    <a:ext uri="{9D8B030D-6E8A-4147-A177-3AD203B41FA5}">
                      <a16:colId xmlns:a16="http://schemas.microsoft.com/office/drawing/2014/main" val="696705478"/>
                    </a:ext>
                  </a:extLst>
                </a:gridCol>
                <a:gridCol w="2280453">
                  <a:extLst>
                    <a:ext uri="{9D8B030D-6E8A-4147-A177-3AD203B41FA5}">
                      <a16:colId xmlns:a16="http://schemas.microsoft.com/office/drawing/2014/main" val="3339962075"/>
                    </a:ext>
                  </a:extLst>
                </a:gridCol>
              </a:tblGrid>
              <a:tr h="555539">
                <a:tc>
                  <a:txBody>
                    <a:bodyPr/>
                    <a:lstStyle/>
                    <a:p>
                      <a:pPr algn="l"/>
                      <a:r>
                        <a:rPr lang="de-CH" dirty="0"/>
                        <a:t>Vorlage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 err="1"/>
                        <a:t>economiesuisse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/>
                        <a:t>SAV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00867"/>
                  </a:ext>
                </a:extLst>
              </a:tr>
              <a:tr h="670155">
                <a:tc>
                  <a:txBody>
                    <a:bodyPr/>
                    <a:lstStyle/>
                    <a:p>
                      <a:pPr algn="l"/>
                      <a:r>
                        <a:rPr lang="de-CH"/>
                        <a:t>Renteninitiative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131673"/>
                  </a:ext>
                </a:extLst>
              </a:tr>
              <a:tr h="670155">
                <a:tc>
                  <a:txBody>
                    <a:bodyPr/>
                    <a:lstStyle/>
                    <a:p>
                      <a:pPr algn="l"/>
                      <a:r>
                        <a:rPr lang="de-CH"/>
                        <a:t>13. AHV-Rente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/>
                        <a:t>Nein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/>
                        <a:t>Nein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850658"/>
                  </a:ext>
                </a:extLst>
              </a:tr>
              <a:tr h="670155">
                <a:tc>
                  <a:txBody>
                    <a:bodyPr/>
                    <a:lstStyle/>
                    <a:p>
                      <a:pPr algn="l"/>
                      <a:r>
                        <a:rPr lang="de-CH"/>
                        <a:t>BVG-Reform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140725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04FFA852-CAE1-BDEF-1929-5A2D25106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98858" y="490782"/>
            <a:ext cx="5447744" cy="923330"/>
          </a:xfrm>
        </p:spPr>
        <p:txBody>
          <a:bodyPr/>
          <a:lstStyle/>
          <a:p>
            <a:r>
              <a:rPr lang="de-CH" err="1"/>
              <a:t>Parolenspiegel</a:t>
            </a:r>
            <a:endParaRPr lang="de-CH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AC91ED7-11A9-9F88-B1C6-10C05BA4FC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1994" y="1302081"/>
            <a:ext cx="9808503" cy="535531"/>
          </a:xfrm>
        </p:spPr>
        <p:txBody>
          <a:bodyPr/>
          <a:lstStyle/>
          <a:p>
            <a:r>
              <a:rPr lang="de-CH"/>
              <a:t>Parolen zu den Vorsorgevorlagen wichtiger Stakeholder </a:t>
            </a:r>
          </a:p>
        </p:txBody>
      </p:sp>
    </p:spTree>
    <p:extLst>
      <p:ext uri="{BB962C8B-B14F-4D97-AF65-F5344CB8AC3E}">
        <p14:creationId xmlns:p14="http://schemas.microsoft.com/office/powerpoint/2010/main" val="156288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EEE5FFB-153C-6B45-68A0-E95CA096E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/>
          </a:p>
          <a:p>
            <a:pPr marL="0" indent="0">
              <a:buNone/>
            </a:pPr>
            <a:r>
              <a:rPr lang="de-CH"/>
              <a:t>Die FDP.Die Liberalen sagt </a:t>
            </a:r>
            <a:r>
              <a:rPr lang="de-CH" b="1"/>
              <a:t>JA zur Renteninitiative</a:t>
            </a:r>
            <a:r>
              <a:rPr lang="de-CH"/>
              <a:t>, weil…</a:t>
            </a:r>
          </a:p>
          <a:p>
            <a:pPr marL="0" indent="0">
              <a:buNone/>
            </a:pPr>
            <a:endParaRPr lang="de-CH"/>
          </a:p>
          <a:p>
            <a:r>
              <a:rPr lang="de-CH"/>
              <a:t>… die steigende Lebenserwartung dringend eine Anpassung des Rentenalters erfordert,</a:t>
            </a:r>
          </a:p>
          <a:p>
            <a:r>
              <a:rPr lang="de-CH"/>
              <a:t>…eine nachhaltige Finanzierung der AHV-Renten die Verknüpfung von Rentenalter und Lebenserwartung braucht,</a:t>
            </a:r>
          </a:p>
          <a:p>
            <a:r>
              <a:rPr lang="de-CH"/>
              <a:t>…alle Generationen für den Erhalt unserer Altersvorsorge anpacken müssen.</a:t>
            </a:r>
          </a:p>
          <a:p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4C8CF3B-8CD0-6B93-B6E9-4C48CA140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99519" y="465536"/>
            <a:ext cx="6412526" cy="923330"/>
          </a:xfrm>
        </p:spPr>
        <p:txBody>
          <a:bodyPr/>
          <a:lstStyle/>
          <a:p>
            <a:r>
              <a:rPr lang="de-CH"/>
              <a:t>Zusammenfassung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D1238F78-62D6-511A-2CE2-6DE22D134F2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09906" y="1381821"/>
            <a:ext cx="6761226" cy="535531"/>
          </a:xfrm>
        </p:spPr>
        <p:txBody>
          <a:bodyPr/>
          <a:lstStyle/>
          <a:p>
            <a:endParaRPr lang="de-CH"/>
          </a:p>
          <a:p>
            <a:r>
              <a:rPr lang="de-CH"/>
              <a:t>Ohne ein JA geht die AHV bankrott!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3836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C8E7C03-F37D-BB1C-0927-816C5DF13D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5600" y="2146300"/>
            <a:ext cx="11506200" cy="85815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fr-CH" b="1"/>
          </a:p>
        </p:txBody>
      </p:sp>
    </p:spTree>
    <p:extLst>
      <p:ext uri="{BB962C8B-B14F-4D97-AF65-F5344CB8AC3E}">
        <p14:creationId xmlns:p14="http://schemas.microsoft.com/office/powerpoint/2010/main" val="75876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6A53204-E6ED-84CE-267C-2FC9D9CD1FF2}"/>
              </a:ext>
            </a:extLst>
          </p:cNvPr>
          <p:cNvGrpSpPr/>
          <p:nvPr/>
        </p:nvGrpSpPr>
        <p:grpSpPr>
          <a:xfrm>
            <a:off x="460914" y="3131126"/>
            <a:ext cx="1836480" cy="3383989"/>
            <a:chOff x="460914" y="3131126"/>
            <a:chExt cx="1836480" cy="3383989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21D511F6-E513-56F7-C124-6BFCA489360C}"/>
                </a:ext>
              </a:extLst>
            </p:cNvPr>
            <p:cNvSpPr txBox="1"/>
            <p:nvPr/>
          </p:nvSpPr>
          <p:spPr>
            <a:xfrm>
              <a:off x="467089" y="3131126"/>
              <a:ext cx="1830305" cy="36000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182880" tIns="91440" rIns="182880" bIns="91440" rtlCol="0" anchor="b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60.7% Ja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CC1387-8BAE-9A37-7109-4AAE51CED193}"/>
                </a:ext>
              </a:extLst>
            </p:cNvPr>
            <p:cNvSpPr txBox="1"/>
            <p:nvPr/>
          </p:nvSpPr>
          <p:spPr>
            <a:xfrm>
              <a:off x="460914" y="3429000"/>
              <a:ext cx="1835999" cy="3086115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</p:spPr>
          <p:txBody>
            <a:bodyPr wrap="square" lIns="182880" tIns="91440" rIns="182880" bIns="91440" rtlCol="0">
              <a:noAutofit/>
            </a:bodyPr>
            <a:lstStyle/>
            <a:p>
              <a:r>
                <a:rPr lang="de-CH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25. Juni 1995</a:t>
              </a:r>
            </a:p>
            <a:p>
              <a:r>
                <a:rPr lang="de-CH" sz="1500" b="1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10. AHV-Revision</a:t>
              </a:r>
              <a:endParaRPr lang="de-CH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CH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BD05AE23-01D0-197C-B56A-DCB73932B7E3}"/>
              </a:ext>
            </a:extLst>
          </p:cNvPr>
          <p:cNvGrpSpPr/>
          <p:nvPr/>
        </p:nvGrpSpPr>
        <p:grpSpPr>
          <a:xfrm>
            <a:off x="2323279" y="2796081"/>
            <a:ext cx="1836000" cy="3717736"/>
            <a:chOff x="2321665" y="2796081"/>
            <a:chExt cx="1836000" cy="3717736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110F949-C61A-BB21-DF8A-F9D918847150}"/>
                </a:ext>
              </a:extLst>
            </p:cNvPr>
            <p:cNvSpPr txBox="1"/>
            <p:nvPr/>
          </p:nvSpPr>
          <p:spPr>
            <a:xfrm>
              <a:off x="2321665" y="2796081"/>
              <a:ext cx="1835999" cy="3600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182880" tIns="91440" rIns="182880" bIns="91440" rtlCol="0" anchor="b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67.9% </a:t>
              </a:r>
              <a:r>
                <a:rPr lang="en-US" sz="16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Nein</a:t>
              </a:r>
              <a:endPara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16DF5F-7A33-B4A8-67EE-3E847B20A393}"/>
                </a:ext>
              </a:extLst>
            </p:cNvPr>
            <p:cNvSpPr txBox="1"/>
            <p:nvPr/>
          </p:nvSpPr>
          <p:spPr>
            <a:xfrm>
              <a:off x="2321666" y="3131126"/>
              <a:ext cx="1835999" cy="338269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</p:spPr>
          <p:txBody>
            <a:bodyPr wrap="square" lIns="182880" tIns="91440" rIns="182880" bIns="91440" rtlCol="0">
              <a:noAutofit/>
            </a:bodyPr>
            <a:lstStyle/>
            <a:p>
              <a:r>
                <a:rPr lang="de-CH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16. Mai 2004</a:t>
              </a:r>
            </a:p>
            <a:p>
              <a:r>
                <a:rPr lang="de-CH" sz="1500" b="1" dirty="0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11. AHV-Revision</a:t>
              </a:r>
              <a:endParaRPr lang="de-CH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CA9ADBC-9D2C-ABE0-847C-4F9D943B7E51}"/>
              </a:ext>
            </a:extLst>
          </p:cNvPr>
          <p:cNvGrpSpPr/>
          <p:nvPr/>
        </p:nvGrpSpPr>
        <p:grpSpPr>
          <a:xfrm>
            <a:off x="4185164" y="2442813"/>
            <a:ext cx="1835999" cy="4072304"/>
            <a:chOff x="4157664" y="2442813"/>
            <a:chExt cx="1835999" cy="40723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677087-7DCA-D4D5-B17D-8D1A04130696}"/>
                </a:ext>
              </a:extLst>
            </p:cNvPr>
            <p:cNvSpPr txBox="1"/>
            <p:nvPr/>
          </p:nvSpPr>
          <p:spPr>
            <a:xfrm>
              <a:off x="4157664" y="2442813"/>
              <a:ext cx="1835999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182880" tIns="91440" rIns="182880" bIns="91440" rtlCol="0" anchor="b" anchorCtr="0">
              <a:spAutoFit/>
            </a:bodyPr>
            <a:lstStyle>
              <a:defPPr>
                <a:defRPr lang="de-DE"/>
              </a:defPPr>
              <a:lvl1pPr>
                <a:defRPr sz="2000">
                  <a:solidFill>
                    <a:srgbClr val="FFFFFF"/>
                  </a:solidFill>
                  <a:latin typeface="+mj-lt"/>
                </a:defRPr>
              </a:lvl1pPr>
            </a:lstStyle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72.7%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Nein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im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Parl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0483BE-8AE0-CCF2-2429-F8BC84CBB0F9}"/>
                </a:ext>
              </a:extLst>
            </p:cNvPr>
            <p:cNvSpPr txBox="1"/>
            <p:nvPr/>
          </p:nvSpPr>
          <p:spPr>
            <a:xfrm>
              <a:off x="4157664" y="2812145"/>
              <a:ext cx="1835999" cy="37029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</p:spPr>
          <p:txBody>
            <a:bodyPr wrap="square" lIns="182880" tIns="91440" rIns="182880" bIns="91440" rtlCol="0">
              <a:noAutofit/>
            </a:bodyPr>
            <a:lstStyle>
              <a:defPPr>
                <a:defRPr lang="de-DE"/>
              </a:defPPr>
              <a:lvl1pPr>
                <a:defRPr b="1"/>
              </a:lvl1pPr>
            </a:lstStyle>
            <a:p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Herbstsession 2010</a:t>
              </a:r>
            </a:p>
            <a:p>
              <a:r>
                <a:rPr lang="de-CH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Gescheitert in Parlament: </a:t>
              </a:r>
            </a:p>
            <a:p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Änderung des BVG </a:t>
              </a:r>
              <a:r>
                <a:rPr lang="de-CH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(Senkung Umwandlungssatzes im BVG)</a:t>
              </a:r>
            </a:p>
            <a:p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11. AHV Revision (bis)</a:t>
              </a:r>
            </a:p>
            <a:p>
              <a:r>
                <a:rPr lang="de-CH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Anhebung des Rentenalters für Frauen auf 65 Jahre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F662CF4-4F5C-1C8B-84D2-925AE3D780EB}"/>
              </a:ext>
            </a:extLst>
          </p:cNvPr>
          <p:cNvGrpSpPr/>
          <p:nvPr/>
        </p:nvGrpSpPr>
        <p:grpSpPr>
          <a:xfrm>
            <a:off x="6047048" y="3209073"/>
            <a:ext cx="1831120" cy="3306042"/>
            <a:chOff x="6047048" y="3209073"/>
            <a:chExt cx="1831120" cy="33060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5D4862-3A3A-1C12-D141-2AECA944039C}"/>
                </a:ext>
              </a:extLst>
            </p:cNvPr>
            <p:cNvSpPr txBox="1"/>
            <p:nvPr/>
          </p:nvSpPr>
          <p:spPr>
            <a:xfrm>
              <a:off x="6047048" y="3209073"/>
              <a:ext cx="1829543" cy="3600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182880" tIns="91440" rIns="182880" bIns="91440" rtlCol="0" anchor="b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50.7% </a:t>
              </a:r>
              <a:r>
                <a:rPr lang="en-US" sz="16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Nein</a:t>
              </a:r>
              <a:endPara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5E735D-6051-18A0-640D-8E9F13031434}"/>
                </a:ext>
              </a:extLst>
            </p:cNvPr>
            <p:cNvSpPr txBox="1"/>
            <p:nvPr/>
          </p:nvSpPr>
          <p:spPr>
            <a:xfrm>
              <a:off x="6048625" y="3491126"/>
              <a:ext cx="1829543" cy="302398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</p:spPr>
          <p:txBody>
            <a:bodyPr wrap="square" lIns="182880" tIns="91440" rIns="182880" bIns="91440" rtlCol="0">
              <a:noAutofit/>
            </a:bodyPr>
            <a:lstStyle/>
            <a:p>
              <a:r>
                <a:rPr lang="de-DE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24. September 2017</a:t>
              </a:r>
            </a:p>
            <a:p>
              <a:r>
                <a:rPr lang="de-DE" sz="1500" b="1" dirty="0"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Altersvorsorge 2020</a:t>
              </a:r>
              <a:endParaRPr lang="de-DE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DE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Freeform 132">
            <a:extLst>
              <a:ext uri="{FF2B5EF4-FFF2-40B4-BE49-F238E27FC236}">
                <a16:creationId xmlns:a16="http://schemas.microsoft.com/office/drawing/2014/main" id="{F980FEBB-ED1B-CD3C-CEA8-7CF9998DFC5A}"/>
              </a:ext>
            </a:extLst>
          </p:cNvPr>
          <p:cNvSpPr>
            <a:spLocks/>
          </p:cNvSpPr>
          <p:nvPr/>
        </p:nvSpPr>
        <p:spPr bwMode="invGray">
          <a:xfrm>
            <a:off x="8221258" y="2055569"/>
            <a:ext cx="319549" cy="571910"/>
          </a:xfrm>
          <a:custGeom>
            <a:avLst/>
            <a:gdLst>
              <a:gd name="T0" fmla="*/ 159 w 195"/>
              <a:gd name="T1" fmla="*/ 0 h 349"/>
              <a:gd name="T2" fmla="*/ 0 w 195"/>
              <a:gd name="T3" fmla="*/ 193 h 349"/>
              <a:gd name="T4" fmla="*/ 87 w 195"/>
              <a:gd name="T5" fmla="*/ 193 h 349"/>
              <a:gd name="T6" fmla="*/ 37 w 195"/>
              <a:gd name="T7" fmla="*/ 349 h 349"/>
              <a:gd name="T8" fmla="*/ 195 w 195"/>
              <a:gd name="T9" fmla="*/ 141 h 349"/>
              <a:gd name="T10" fmla="*/ 113 w 195"/>
              <a:gd name="T11" fmla="*/ 141 h 349"/>
              <a:gd name="T12" fmla="*/ 159 w 195"/>
              <a:gd name="T13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5" h="349">
                <a:moveTo>
                  <a:pt x="159" y="0"/>
                </a:moveTo>
                <a:lnTo>
                  <a:pt x="0" y="193"/>
                </a:lnTo>
                <a:lnTo>
                  <a:pt x="87" y="193"/>
                </a:lnTo>
                <a:lnTo>
                  <a:pt x="37" y="349"/>
                </a:lnTo>
                <a:lnTo>
                  <a:pt x="195" y="141"/>
                </a:lnTo>
                <a:lnTo>
                  <a:pt x="113" y="141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EAFAA287-0BA9-E2F5-B078-C42B63727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1016" y="408370"/>
            <a:ext cx="8597108" cy="923330"/>
          </a:xfrm>
        </p:spPr>
        <p:txBody>
          <a:bodyPr/>
          <a:lstStyle/>
          <a:p>
            <a:r>
              <a:rPr lang="de-CH"/>
              <a:t>Reformversuche der AHV</a:t>
            </a:r>
          </a:p>
        </p:txBody>
      </p:sp>
      <p:sp>
        <p:nvSpPr>
          <p:cNvPr id="26" name="Untertitel 25">
            <a:extLst>
              <a:ext uri="{FF2B5EF4-FFF2-40B4-BE49-F238E27FC236}">
                <a16:creationId xmlns:a16="http://schemas.microsoft.com/office/drawing/2014/main" id="{D4129673-4879-A87A-D5B2-C11BCC04F34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07042" y="1491229"/>
            <a:ext cx="2580231" cy="535531"/>
          </a:xfrm>
        </p:spPr>
        <p:txBody>
          <a:bodyPr/>
          <a:lstStyle/>
          <a:p>
            <a:r>
              <a:rPr lang="de-CH"/>
              <a:t>Seit 1995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95BF86C-BE2D-EF03-6DDE-E7BE82CEFE3C}"/>
              </a:ext>
            </a:extLst>
          </p:cNvPr>
          <p:cNvGrpSpPr/>
          <p:nvPr/>
        </p:nvGrpSpPr>
        <p:grpSpPr>
          <a:xfrm>
            <a:off x="7904053" y="3350845"/>
            <a:ext cx="1836000" cy="3164270"/>
            <a:chOff x="7902476" y="3350845"/>
            <a:chExt cx="1836000" cy="3164270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788FA68-47D6-A542-3E09-BA76A750CCD1}"/>
                </a:ext>
              </a:extLst>
            </p:cNvPr>
            <p:cNvSpPr txBox="1"/>
            <p:nvPr/>
          </p:nvSpPr>
          <p:spPr>
            <a:xfrm>
              <a:off x="7902477" y="3663530"/>
              <a:ext cx="1835999" cy="2851585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</p:spPr>
          <p:txBody>
            <a:bodyPr wrap="square" lIns="182880" tIns="91440" rIns="182880" bIns="91440" rtlCol="0">
              <a:noAutofit/>
            </a:bodyPr>
            <a:lstStyle>
              <a:defPPr>
                <a:defRPr lang="de-DE"/>
              </a:defPPr>
              <a:lvl1pPr>
                <a:defRPr sz="1100"/>
              </a:lvl1pPr>
            </a:lstStyle>
            <a:p>
              <a:r>
                <a:rPr lang="de-DE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25. September 2022</a:t>
              </a:r>
            </a:p>
            <a:p>
              <a:r>
                <a:rPr lang="de-DE" sz="1500" b="1" dirty="0">
                  <a:latin typeface="Arial" panose="020B0604020202020204" pitchFamily="34" charset="0"/>
                  <a:cs typeface="Arial" panose="020B0604020202020204" pitchFamily="34" charset="0"/>
                  <a:hlinkClick r:id="rId6"/>
                </a:rPr>
                <a:t>Stabilisierung der AHV (AHV 21</a:t>
              </a:r>
              <a:r>
                <a:rPr lang="de-DE" sz="1800" b="1" dirty="0">
                  <a:latin typeface="Arial" panose="020B0604020202020204" pitchFamily="34" charset="0"/>
                  <a:cs typeface="Arial" panose="020B0604020202020204" pitchFamily="34" charset="0"/>
                  <a:hlinkClick r:id="rId6"/>
                </a:rPr>
                <a:t>)</a:t>
              </a:r>
              <a:endParaRPr lang="de-DE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531B5522-22E3-25B8-6D0B-03E69E619622}"/>
                </a:ext>
              </a:extLst>
            </p:cNvPr>
            <p:cNvSpPr txBox="1"/>
            <p:nvPr/>
          </p:nvSpPr>
          <p:spPr>
            <a:xfrm>
              <a:off x="7902476" y="3350845"/>
              <a:ext cx="1830783" cy="36000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182880" tIns="91440" rIns="182880" bIns="91440" rtlCol="0" anchor="b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50.5% Ja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4BE5E7CE-094A-052B-5734-33B941C70691}"/>
              </a:ext>
            </a:extLst>
          </p:cNvPr>
          <p:cNvGrpSpPr/>
          <p:nvPr/>
        </p:nvGrpSpPr>
        <p:grpSpPr>
          <a:xfrm>
            <a:off x="10102159" y="1788372"/>
            <a:ext cx="1836000" cy="4725445"/>
            <a:chOff x="9764323" y="1788372"/>
            <a:chExt cx="1836000" cy="4725445"/>
          </a:xfrm>
        </p:grpSpPr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id="{D99ABE50-712C-2829-814A-D0485584F77B}"/>
                </a:ext>
              </a:extLst>
            </p:cNvPr>
            <p:cNvSpPr txBox="1"/>
            <p:nvPr/>
          </p:nvSpPr>
          <p:spPr>
            <a:xfrm>
              <a:off x="9764324" y="2148372"/>
              <a:ext cx="1835999" cy="4365445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</p:spPr>
          <p:txBody>
            <a:bodyPr wrap="square" lIns="182880" tIns="91440" rIns="182880" bIns="91440" rtlCol="0">
              <a:noAutofit/>
            </a:bodyPr>
            <a:lstStyle>
              <a:defPPr>
                <a:defRPr lang="de-DE"/>
              </a:defPPr>
              <a:lvl1pPr>
                <a:defRPr sz="1100"/>
              </a:lvl1pPr>
            </a:lstStyle>
            <a:p>
              <a:r>
                <a:rPr lang="de-DE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3. März 2024</a:t>
              </a:r>
            </a:p>
            <a:p>
              <a:r>
                <a:rPr lang="de-DE" sz="1500" dirty="0">
                  <a:latin typeface="Arial" panose="020B0604020202020204" pitchFamily="34" charset="0"/>
                  <a:cs typeface="Arial" panose="020B0604020202020204" pitchFamily="34" charset="0"/>
                </a:rPr>
                <a:t>Renteninitiative</a:t>
              </a:r>
            </a:p>
            <a:p>
              <a:r>
                <a:rPr lang="de-DE" sz="1500" dirty="0">
                  <a:latin typeface="Arial" panose="020B0604020202020204" pitchFamily="34" charset="0"/>
                  <a:cs typeface="Arial" panose="020B0604020202020204" pitchFamily="34" charset="0"/>
                </a:rPr>
                <a:t>&amp; 13. AHV-Rente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2">
              <a:extLst>
                <a:ext uri="{FF2B5EF4-FFF2-40B4-BE49-F238E27FC236}">
                  <a16:creationId xmlns:a16="http://schemas.microsoft.com/office/drawing/2014/main" id="{CD907DDF-6BAF-EA05-A685-AA59DC3FD7C9}"/>
                </a:ext>
              </a:extLst>
            </p:cNvPr>
            <p:cNvSpPr txBox="1"/>
            <p:nvPr/>
          </p:nvSpPr>
          <p:spPr>
            <a:xfrm>
              <a:off x="9764323" y="1788372"/>
              <a:ext cx="1830784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182880" tIns="91440" rIns="182880" bIns="91440" rtlCol="0" anchor="b" anchorCtr="0"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223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11B972C-B93B-B3DC-8329-EFEC216F5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1574" y="387086"/>
            <a:ext cx="9410466" cy="923330"/>
          </a:xfrm>
        </p:spPr>
        <p:txBody>
          <a:bodyPr/>
          <a:lstStyle/>
          <a:p>
            <a:r>
              <a:rPr lang="de-CH"/>
              <a:t>Warum eine erneute Reform?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4F4CE7E-3F59-688A-0EEE-3D1EA4330B5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1997" y="1301937"/>
            <a:ext cx="9813928" cy="535531"/>
          </a:xfrm>
        </p:spPr>
        <p:txBody>
          <a:bodyPr/>
          <a:lstStyle/>
          <a:p>
            <a:endParaRPr lang="de-CH"/>
          </a:p>
          <a:p>
            <a:r>
              <a:rPr lang="de-CH"/>
              <a:t>Die Renten der künftigen Generation sind nicht gesichert</a:t>
            </a:r>
          </a:p>
          <a:p>
            <a:endParaRPr lang="de-CH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47FF201-470E-FE15-530F-6B66DB6B9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" r="3962"/>
          <a:stretch/>
        </p:blipFill>
        <p:spPr>
          <a:xfrm>
            <a:off x="2373505" y="2013826"/>
            <a:ext cx="7444991" cy="43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5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721536C-A31D-1416-4E8F-424F67F1C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736244"/>
            <a:ext cx="5862320" cy="2565638"/>
          </a:xfrm>
        </p:spPr>
        <p:txBody>
          <a:bodyPr/>
          <a:lstStyle/>
          <a:p>
            <a:r>
              <a:rPr lang="de-CH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Trotz Annahme der AHV21-Reform fehlen bis 2045 74 Mrd. Franken im AHV-Fonds.</a:t>
            </a:r>
            <a:r>
              <a:rPr lang="de-CH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 Renteninitiative lindert dieses Problem. </a:t>
            </a:r>
          </a:p>
          <a:p>
            <a:r>
              <a:rPr lang="de-CH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Nebst der Sanierung der AHV reduziert die Renteninitiative den Fachkräftemangel und dämpft die Nachfrage nach ausländischen Arbeitskräften um bis zu 23%.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CE5DC99-5C97-8779-3407-6B9510C19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3431" y="316158"/>
            <a:ext cx="12120966" cy="923330"/>
          </a:xfrm>
        </p:spPr>
        <p:txBody>
          <a:bodyPr/>
          <a:lstStyle/>
          <a:p>
            <a:r>
              <a:rPr lang="de-CH"/>
              <a:t>Wieso ist die Renteninitiative wichtig?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F00B05C-9E8F-229A-6613-7ABF4997CCC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08885" y="1420808"/>
            <a:ext cx="5271355" cy="535531"/>
          </a:xfrm>
        </p:spPr>
        <p:txBody>
          <a:bodyPr/>
          <a:lstStyle/>
          <a:p>
            <a:endParaRPr lang="de-CH"/>
          </a:p>
          <a:p>
            <a:r>
              <a:rPr lang="de-CH"/>
              <a:t>Der AHV geht das Geld aus!</a:t>
            </a:r>
          </a:p>
          <a:p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0C5DB2C-AEF5-E08F-AD0E-B170E338DC63}"/>
              </a:ext>
            </a:extLst>
          </p:cNvPr>
          <p:cNvSpPr/>
          <p:nvPr/>
        </p:nvSpPr>
        <p:spPr>
          <a:xfrm>
            <a:off x="6217920" y="1645920"/>
            <a:ext cx="5618480" cy="474628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50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8C678C2-1DF5-A7F4-2E39-A58E1E9F1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663243"/>
            <a:ext cx="11506200" cy="29165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/>
              <a:t>Erhöhung des Rentenalters (neu: Referenzalter) von Männern und Frauen auf 66 Jahre bis 2032</a:t>
            </a:r>
          </a:p>
          <a:p>
            <a:pPr marL="0" indent="0">
              <a:buNone/>
            </a:pPr>
            <a:endParaRPr lang="de-CH"/>
          </a:p>
          <a:p>
            <a:pPr marL="539750" lvl="1" indent="-539750">
              <a:buClr>
                <a:schemeClr val="accent4"/>
              </a:buClr>
              <a:buFont typeface="+mj-lt"/>
              <a:buAutoNum type="arabicPeriod" startAt="2"/>
            </a:pPr>
            <a:r>
              <a:rPr lang="de-CH" sz="2800"/>
              <a:t>Verknüpfung des Rentenalters an die durchschnittliche Lebenserwartung der Schweizer Bevölkerung im Alter von 65 Jahren mit dem Faktor 0.8</a:t>
            </a:r>
          </a:p>
          <a:p>
            <a:pPr marL="0" indent="0">
              <a:buNone/>
            </a:pP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A35ED84-D4B4-6FDD-D2AF-EA1A14750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1037" y="407581"/>
            <a:ext cx="8627251" cy="923330"/>
          </a:xfrm>
        </p:spPr>
        <p:txBody>
          <a:bodyPr/>
          <a:lstStyle/>
          <a:p>
            <a:r>
              <a:rPr lang="de-CH"/>
              <a:t>Inhalt der Renteninitiative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AEDB099-CD44-36BF-A7BD-12DFC558A7A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0607" y="1355041"/>
            <a:ext cx="7784574" cy="535531"/>
          </a:xfrm>
        </p:spPr>
        <p:txBody>
          <a:bodyPr/>
          <a:lstStyle/>
          <a:p>
            <a:endParaRPr lang="de-CH"/>
          </a:p>
          <a:p>
            <a:r>
              <a:rPr lang="de-CH"/>
              <a:t>Zwei Massnahmen zur Rettung der 1. Säule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165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8E3D8A2-8421-1A0D-8BAD-2D0D2C914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359144"/>
            <a:ext cx="11226800" cy="3589218"/>
          </a:xfrm>
        </p:spPr>
        <p:txBody>
          <a:bodyPr/>
          <a:lstStyle/>
          <a:p>
            <a:r>
              <a:rPr lang="de-CH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Durch die Flexibilisierung des Rentenalters können die AHV-Finanzen langfristig stabilisiert werden. </a:t>
            </a:r>
          </a:p>
          <a:p>
            <a:pPr marL="0" indent="0">
              <a:buNone/>
            </a:pPr>
            <a:endParaRPr lang="de-CH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Mit der Vorlage werden die Kosten der höheren Lebenserwartung fairer auf alle Generationen </a:t>
            </a:r>
            <a:r>
              <a:rPr lang="de-CH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verteilt. </a:t>
            </a:r>
          </a:p>
          <a:p>
            <a:pPr marL="0" indent="0">
              <a:buNone/>
            </a:pPr>
            <a:endParaRPr lang="de-CH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Renteninitiative lindert den Fachkräftemangel und reduziert zugleich die Arbeitsmigration. </a:t>
            </a:r>
            <a:endParaRPr lang="de-CH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F7F546-3223-926E-9223-D30BB70A6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0451" y="429950"/>
            <a:ext cx="7772430" cy="923330"/>
          </a:xfrm>
        </p:spPr>
        <p:txBody>
          <a:bodyPr/>
          <a:lstStyle/>
          <a:p>
            <a:r>
              <a:rPr lang="de-CH"/>
              <a:t>JA zur Renteninitiative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A88E5B98-E30B-07D1-BE16-A6A7CA72843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08817" y="1429004"/>
            <a:ext cx="4958215" cy="529905"/>
          </a:xfrm>
        </p:spPr>
        <p:txBody>
          <a:bodyPr/>
          <a:lstStyle/>
          <a:p>
            <a:endParaRPr lang="de-CH"/>
          </a:p>
          <a:p>
            <a:r>
              <a:rPr lang="de-CH"/>
              <a:t>Für die Rettung der AHV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78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07A95AE-6551-24F3-AAF9-98FCC2252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325890"/>
            <a:ext cx="11506200" cy="3851072"/>
          </a:xfrm>
        </p:spPr>
        <p:txBody>
          <a:bodyPr/>
          <a:lstStyle/>
          <a:p>
            <a:pPr marL="0" indent="0">
              <a:buNone/>
            </a:pPr>
            <a:r>
              <a:rPr lang="fr-FR" sz="2600"/>
              <a:t>Die </a:t>
            </a:r>
            <a:r>
              <a:rPr lang="fr-FR" sz="2600" err="1"/>
              <a:t>Renteninitiative</a:t>
            </a:r>
            <a:r>
              <a:rPr lang="fr-FR" sz="2600"/>
              <a:t> </a:t>
            </a:r>
            <a:r>
              <a:rPr lang="fr-FR" sz="2600" err="1"/>
              <a:t>ist</a:t>
            </a:r>
            <a:r>
              <a:rPr lang="fr-FR" sz="2600"/>
              <a:t> </a:t>
            </a:r>
            <a:r>
              <a:rPr lang="fr-FR" sz="2600" err="1"/>
              <a:t>ein</a:t>
            </a:r>
            <a:r>
              <a:rPr lang="fr-FR" sz="2600"/>
              <a:t> </a:t>
            </a:r>
            <a:r>
              <a:rPr lang="fr-FR" sz="2600" err="1"/>
              <a:t>Leuchtturmprojekt</a:t>
            </a:r>
            <a:r>
              <a:rPr lang="fr-FR" sz="2600"/>
              <a:t> der FDP</a:t>
            </a:r>
          </a:p>
          <a:p>
            <a:r>
              <a:rPr lang="de-DE" sz="2200"/>
              <a:t>Sichere Renten sind ein Schwerpunktthema unserer Wahlkampagne 2023 und stellen einen USP im Vergleich zu anderen Parteien dar.</a:t>
            </a:r>
          </a:p>
          <a:p>
            <a:r>
              <a:rPr lang="de-DE" sz="2200"/>
              <a:t>Die Kampagne ist auch ein gutes Training für die Initiative zur Individualbesteuerung.</a:t>
            </a:r>
          </a:p>
          <a:p>
            <a:r>
              <a:rPr lang="de-DE" sz="2200"/>
              <a:t>Die Initiative wurde erfolgreich von den Jungfreisinnigen lanciert. Der Abstimmungskampf sollte als Programm zur Nachwuchsförderung genutzt werden.</a:t>
            </a:r>
          </a:p>
          <a:p>
            <a:pPr marL="0" indent="0">
              <a:buNone/>
            </a:pPr>
            <a:endParaRPr lang="de-DE" sz="2200"/>
          </a:p>
          <a:p>
            <a:pPr marL="0" indent="0">
              <a:buNone/>
            </a:pPr>
            <a:r>
              <a:rPr lang="fr-FR" sz="2600" b="1"/>
              <a:t>Bitte </a:t>
            </a:r>
            <a:r>
              <a:rPr lang="fr-FR" sz="2600" b="1" err="1"/>
              <a:t>traktandieren</a:t>
            </a:r>
            <a:r>
              <a:rPr lang="fr-FR" sz="2600" b="1"/>
              <a:t> </a:t>
            </a:r>
            <a:r>
              <a:rPr lang="fr-FR" sz="2600" b="1" err="1"/>
              <a:t>Sie</a:t>
            </a:r>
            <a:r>
              <a:rPr lang="fr-FR" sz="2600" b="1"/>
              <a:t> die </a:t>
            </a:r>
            <a:r>
              <a:rPr lang="fr-FR" sz="2600" b="1" err="1"/>
              <a:t>Parolenfassung</a:t>
            </a:r>
            <a:r>
              <a:rPr lang="fr-FR" sz="2600" b="1"/>
              <a:t> </a:t>
            </a:r>
            <a:r>
              <a:rPr lang="fr-FR" sz="2600" b="1" err="1"/>
              <a:t>für</a:t>
            </a:r>
            <a:r>
              <a:rPr lang="fr-FR" sz="2600" b="1"/>
              <a:t> </a:t>
            </a:r>
            <a:r>
              <a:rPr lang="fr-FR" sz="2600" b="1" err="1"/>
              <a:t>Ihre</a:t>
            </a:r>
            <a:r>
              <a:rPr lang="fr-FR" sz="2600" b="1"/>
              <a:t> </a:t>
            </a:r>
            <a:r>
              <a:rPr lang="fr-FR" sz="2600" b="1" err="1"/>
              <a:t>nächste</a:t>
            </a:r>
            <a:r>
              <a:rPr lang="fr-FR" sz="2600" b="1"/>
              <a:t> DV</a:t>
            </a:r>
          </a:p>
          <a:p>
            <a:r>
              <a:rPr lang="fr-FR" sz="2200"/>
              <a:t>Die FDP Schweiz </a:t>
            </a:r>
            <a:r>
              <a:rPr lang="fr-FR" sz="2200" err="1"/>
              <a:t>fasst</a:t>
            </a:r>
            <a:r>
              <a:rPr lang="fr-FR" sz="2200"/>
              <a:t> </a:t>
            </a:r>
            <a:r>
              <a:rPr lang="fr-FR" sz="2200" err="1"/>
              <a:t>ihre</a:t>
            </a:r>
            <a:r>
              <a:rPr lang="fr-FR" sz="2200"/>
              <a:t> Parole an der DV </a:t>
            </a:r>
            <a:r>
              <a:rPr lang="fr-FR" sz="2200" err="1"/>
              <a:t>am</a:t>
            </a:r>
            <a:r>
              <a:rPr lang="fr-FR" sz="2200"/>
              <a:t> 20. </a:t>
            </a:r>
            <a:r>
              <a:rPr lang="fr-FR" sz="2200" err="1"/>
              <a:t>Januar</a:t>
            </a:r>
            <a:r>
              <a:rPr lang="fr-FR" sz="2200"/>
              <a:t> 2024</a:t>
            </a:r>
            <a:endParaRPr lang="de-CH" sz="220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EF1F31C-4AA3-E6F7-BE57-E2F94C01B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85283" y="423662"/>
            <a:ext cx="8012747" cy="923330"/>
          </a:xfrm>
        </p:spPr>
        <p:txBody>
          <a:bodyPr/>
          <a:lstStyle/>
          <a:p>
            <a:r>
              <a:rPr lang="fr-FR" err="1"/>
              <a:t>Abstimmungskampagne</a:t>
            </a:r>
            <a:endParaRPr lang="de-CH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C4BC7798-A677-E44E-09C2-1407350CE13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0107" y="1405723"/>
            <a:ext cx="5848586" cy="503897"/>
          </a:xfrm>
        </p:spPr>
        <p:txBody>
          <a:bodyPr/>
          <a:lstStyle/>
          <a:p>
            <a:r>
              <a:rPr lang="fr-FR" err="1"/>
              <a:t>Abstimmung</a:t>
            </a:r>
            <a:r>
              <a:rPr lang="fr-FR"/>
              <a:t> </a:t>
            </a:r>
            <a:r>
              <a:rPr lang="fr-FR" err="1"/>
              <a:t>vom</a:t>
            </a:r>
            <a:r>
              <a:rPr lang="fr-FR"/>
              <a:t> 3. März 2024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637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E4CC5A3-D22B-66FF-405B-01A489F8E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97046" y="559954"/>
            <a:ext cx="2804344" cy="923330"/>
          </a:xfrm>
        </p:spPr>
        <p:txBody>
          <a:bodyPr/>
          <a:lstStyle/>
          <a:p>
            <a:r>
              <a:rPr lang="de-CH"/>
              <a:t>Zitate</a:t>
            </a:r>
          </a:p>
        </p:txBody>
      </p:sp>
      <p:pic>
        <p:nvPicPr>
          <p:cNvPr id="7" name="Inhaltsplatzhalter 6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0C318700-FEB6-8AB1-1924-1A95DAE39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" y="2338633"/>
            <a:ext cx="3038475" cy="36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C8E13D8-EAEA-78C5-81E4-0DC968F31F92}"/>
              </a:ext>
            </a:extLst>
          </p:cNvPr>
          <p:cNvSpPr txBox="1"/>
          <p:nvPr/>
        </p:nvSpPr>
        <p:spPr>
          <a:xfrm>
            <a:off x="4181475" y="3207723"/>
            <a:ext cx="5448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i="1" dirty="0"/>
              <a:t>«Es ist Zeit, die Frage des Rentenalters zu entpolitisieren. Nichtstun führt die AHV in den finanziellen Ruin – ein klarer Bruch des Generationenvertrages.» </a:t>
            </a:r>
          </a:p>
          <a:p>
            <a:endParaRPr lang="de-CH" sz="2400" i="1" dirty="0"/>
          </a:p>
          <a:p>
            <a:r>
              <a:rPr lang="de-CH" sz="2400" dirty="0"/>
              <a:t>- Thierry Burkart, Präsident FDP Schweiz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42820F8-896A-4A45-E3FA-F0FCD213182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2986" y="1264283"/>
            <a:ext cx="11252970" cy="535531"/>
          </a:xfrm>
        </p:spPr>
        <p:txBody>
          <a:bodyPr/>
          <a:lstStyle/>
          <a:p>
            <a:endParaRPr lang="de-CH" dirty="0"/>
          </a:p>
          <a:p>
            <a:r>
              <a:rPr lang="de-CH" dirty="0"/>
              <a:t>Unsere Aushängeschilder setzen sich für die Renteninitiative ein!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1662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67A5AF4-7080-22B4-693C-0BC7B51CF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97049" y="559883"/>
            <a:ext cx="2807081" cy="923330"/>
          </a:xfrm>
        </p:spPr>
        <p:txBody>
          <a:bodyPr/>
          <a:lstStyle/>
          <a:p>
            <a:r>
              <a:rPr lang="de-CH"/>
              <a:t>Zitate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859423A3-6EAB-5D1C-8904-A23091DEDD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2950" y="1265603"/>
            <a:ext cx="11202459" cy="535531"/>
          </a:xfrm>
        </p:spPr>
        <p:txBody>
          <a:bodyPr/>
          <a:lstStyle/>
          <a:p>
            <a:endParaRPr lang="de-CH" dirty="0"/>
          </a:p>
          <a:p>
            <a:r>
              <a:rPr lang="de-CH" dirty="0"/>
              <a:t>Unsere Aushängeschilder setzen sich für die Renteninitiative ein!</a:t>
            </a:r>
          </a:p>
          <a:p>
            <a:endParaRPr lang="de-CH" dirty="0"/>
          </a:p>
        </p:txBody>
      </p:sp>
      <p:pic>
        <p:nvPicPr>
          <p:cNvPr id="5" name="Grafik 4" descr="Ein Bild, das Kleidung, Person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CE2E2F5E-3276-EAD6-5A05-E920EF2E9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2" t="2313" b="42839"/>
          <a:stretch/>
        </p:blipFill>
        <p:spPr>
          <a:xfrm>
            <a:off x="605303" y="2522727"/>
            <a:ext cx="3497824" cy="321421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C31EE5B-FD63-C433-0170-4407DF7A7CCE}"/>
              </a:ext>
            </a:extLst>
          </p:cNvPr>
          <p:cNvSpPr txBox="1"/>
          <p:nvPr/>
        </p:nvSpPr>
        <p:spPr>
          <a:xfrm>
            <a:off x="4524375" y="2975673"/>
            <a:ext cx="5057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i="1"/>
              <a:t>«</a:t>
            </a:r>
            <a:r>
              <a:rPr lang="de-DE" sz="2400" b="0" i="1">
                <a:effectLst/>
              </a:rPr>
              <a:t>Wir brauchen Sozialwerke, die gesichert sind, so dass auch unsere Enkelkinder den gleichen sozialen Schutzschild haben wie die heutigen Rentnerinnen und Rentner</a:t>
            </a:r>
            <a:r>
              <a:rPr lang="de-CH" sz="2400" i="1"/>
              <a:t>.» </a:t>
            </a:r>
          </a:p>
          <a:p>
            <a:r>
              <a:rPr lang="de-CH" sz="2400" i="1"/>
              <a:t> </a:t>
            </a:r>
            <a:endParaRPr lang="de-CH" sz="2400"/>
          </a:p>
          <a:p>
            <a:r>
              <a:rPr lang="de-CH" sz="2400"/>
              <a:t>- Petra Gössi, Nationalrätin Kanton Schwyz</a:t>
            </a:r>
          </a:p>
        </p:txBody>
      </p:sp>
    </p:spTree>
    <p:extLst>
      <p:ext uri="{BB962C8B-B14F-4D97-AF65-F5344CB8AC3E}">
        <p14:creationId xmlns:p14="http://schemas.microsoft.com/office/powerpoint/2010/main" val="1221170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PLR 2023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74EA1"/>
      </a:accent1>
      <a:accent2>
        <a:srgbClr val="00A0E2"/>
      </a:accent2>
      <a:accent3>
        <a:srgbClr val="E8308A"/>
      </a:accent3>
      <a:accent4>
        <a:srgbClr val="074EA1"/>
      </a:accent4>
      <a:accent5>
        <a:srgbClr val="00A0E2"/>
      </a:accent5>
      <a:accent6>
        <a:srgbClr val="E8308A"/>
      </a:accent6>
      <a:hlink>
        <a:srgbClr val="E8308A"/>
      </a:hlink>
      <a:folHlink>
        <a:srgbClr val="BD1467"/>
      </a:folHlink>
    </a:clrScheme>
    <a:fontScheme name="PLR">
      <a:majorFont>
        <a:latin typeface="Linotype Univers 420 Condensed"/>
        <a:ea typeface=""/>
        <a:cs typeface=""/>
      </a:majorFont>
      <a:minorFont>
        <a:latin typeface="Linotype Univers 420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3A1CC83E-841B-48DD-A461-84969E96495D}" vid="{6152D4AF-F085-4EF8-8BD5-8962069B9E2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0C0935341E6347AD959AD50893CE27" ma:contentTypeVersion="14" ma:contentTypeDescription="Ein neues Dokument erstellen." ma:contentTypeScope="" ma:versionID="fe8564ab48f0a301f498dd607943eee5">
  <xsd:schema xmlns:xsd="http://www.w3.org/2001/XMLSchema" xmlns:xs="http://www.w3.org/2001/XMLSchema" xmlns:p="http://schemas.microsoft.com/office/2006/metadata/properties" xmlns:ns2="31518f0c-c218-41fd-91a2-ae82f1a9ab1d" xmlns:ns3="98d97bc7-cf16-435c-b8c5-07e9cfb4c128" targetNamespace="http://schemas.microsoft.com/office/2006/metadata/properties" ma:root="true" ma:fieldsID="64f267232a13272143e346fbfa60fab6" ns2:_="" ns3:_="">
    <xsd:import namespace="31518f0c-c218-41fd-91a2-ae82f1a9ab1d"/>
    <xsd:import namespace="98d97bc7-cf16-435c-b8c5-07e9cfb4c1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18f0c-c218-41fd-91a2-ae82f1a9ab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f166d328-cf71-4fe1-bd62-5048ef65d3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97bc7-cf16-435c-b8c5-07e9cfb4c12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5d13265-fda0-4d3f-994d-2d80d8c2cb1e}" ma:internalName="TaxCatchAll" ma:showField="CatchAllData" ma:web="98d97bc7-cf16-435c-b8c5-07e9cfb4c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518f0c-c218-41fd-91a2-ae82f1a9ab1d">
      <Terms xmlns="http://schemas.microsoft.com/office/infopath/2007/PartnerControls"/>
    </lcf76f155ced4ddcb4097134ff3c332f>
    <TaxCatchAll xmlns="98d97bc7-cf16-435c-b8c5-07e9cfb4c128" xsi:nil="true"/>
  </documentManagement>
</p:properties>
</file>

<file path=customXml/itemProps1.xml><?xml version="1.0" encoding="utf-8"?>
<ds:datastoreItem xmlns:ds="http://schemas.openxmlformats.org/officeDocument/2006/customXml" ds:itemID="{6DF9E337-F42F-4BA2-AABE-19FDFEAB43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236578-8283-4E66-AB3F-FCA035F9AC53}">
  <ds:schemaRefs>
    <ds:schemaRef ds:uri="31518f0c-c218-41fd-91a2-ae82f1a9ab1d"/>
    <ds:schemaRef ds:uri="98d97bc7-cf16-435c-b8c5-07e9cfb4c1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66653F6-2999-40B6-9356-B7BDA5475687}">
  <ds:schemaRefs>
    <ds:schemaRef ds:uri="31518f0c-c218-41fd-91a2-ae82f1a9ab1d"/>
    <ds:schemaRef ds:uri="98d97bc7-cf16-435c-b8c5-07e9cfb4c12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Linotype_DE</Template>
  <TotalTime>0</TotalTime>
  <Words>801</Words>
  <Application>Microsoft Office PowerPoint</Application>
  <PresentationFormat>Breitbild</PresentationFormat>
  <Paragraphs>138</Paragraphs>
  <Slides>15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Gotham SSm A</vt:lpstr>
      <vt:lpstr>Linotype Univers 320 CnLight</vt:lpstr>
      <vt:lpstr>Linotype Univers 420 Condensed</vt:lpstr>
      <vt:lpstr>Nunito Sans</vt:lpstr>
      <vt:lpstr>Office</vt:lpstr>
      <vt:lpstr>Parolenempfehlung</vt:lpstr>
      <vt:lpstr>Reformversuche der AHV</vt:lpstr>
      <vt:lpstr>Warum eine erneute Reform?</vt:lpstr>
      <vt:lpstr>Wieso ist die Renteninitiative wichtig?</vt:lpstr>
      <vt:lpstr>Inhalt der Renteninitiative</vt:lpstr>
      <vt:lpstr>JA zur Renteninitiative</vt:lpstr>
      <vt:lpstr>Abstimmungskampagne</vt:lpstr>
      <vt:lpstr>Zitate</vt:lpstr>
      <vt:lpstr>Zitate</vt:lpstr>
      <vt:lpstr>Zitate</vt:lpstr>
      <vt:lpstr>Zitate</vt:lpstr>
      <vt:lpstr>Bearbeitung im Parlament</vt:lpstr>
      <vt:lpstr>Parolenspiegel</vt:lpstr>
      <vt:lpstr>Zusammenfassung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Parolenempfehlung</dc:title>
  <dc:creator>Julia Lüscher - FDP.Die Liberalen</dc:creator>
  <cp:lastModifiedBy>Julia Lüscher - FDP.Die Liberalen</cp:lastModifiedBy>
  <cp:revision>2</cp:revision>
  <dcterms:created xsi:type="dcterms:W3CDTF">2023-08-08T08:44:42Z</dcterms:created>
  <dcterms:modified xsi:type="dcterms:W3CDTF">2023-10-12T12:16:44Z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0x010100400C0935341E6347AD959AD50893CE27</vt:lpwstr>
  </property>
  <property fmtid="{D5CDD505-2E9C-101B-9397-08002B2CF9AE}" pid="3" name="MediaServiceImageTags">
    <vt:lpwstr/>
  </property>
</Properties>
</file>